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6" r:id="rId1"/>
  </p:sldMasterIdLst>
  <p:sldIdLst>
    <p:sldId id="256" r:id="rId2"/>
    <p:sldId id="257" r:id="rId3"/>
    <p:sldId id="258" r:id="rId4"/>
    <p:sldId id="259" r:id="rId5"/>
    <p:sldId id="261" r:id="rId6"/>
    <p:sldId id="260" r:id="rId7"/>
    <p:sldId id="262" r:id="rId8"/>
    <p:sldId id="264" r:id="rId9"/>
    <p:sldId id="266" r:id="rId10"/>
    <p:sldId id="267" r:id="rId11"/>
    <p:sldId id="268" r:id="rId12"/>
    <p:sldId id="269" r:id="rId13"/>
    <p:sldId id="270" r:id="rId14"/>
    <p:sldId id="271" r:id="rId15"/>
    <p:sldId id="275" r:id="rId16"/>
    <p:sldId id="272" r:id="rId17"/>
    <p:sldId id="273" r:id="rId18"/>
    <p:sldId id="274" r:id="rId19"/>
    <p:sldId id="276" r:id="rId20"/>
    <p:sldId id="277" r:id="rId21"/>
    <p:sldId id="278" r:id="rId22"/>
    <p:sldId id="279" r:id="rId23"/>
    <p:sldId id="280" r:id="rId24"/>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7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DCE5618-9151-B94F-B755-834B019AC573}" type="datetimeFigureOut">
              <a:rPr lang="sk-SK" smtClean="0"/>
              <a:pPr/>
              <a:t>26/05/17</a:t>
            </a:fld>
            <a:endParaRPr lang="sk-SK"/>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sk-SK"/>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85EAEF1-B632-6847-B125-1DB2DBC589C3}" type="slidenum">
              <a:rPr lang="sk-SK" smtClean="0"/>
              <a:pPr/>
              <a:t>‹#›</a:t>
            </a:fld>
            <a:endParaRPr lang="sk-SK"/>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E5618-9151-B94F-B755-834B019AC573}" type="datetimeFigureOut">
              <a:rPr lang="sk-SK" smtClean="0"/>
              <a:pPr/>
              <a:t>26/05/17</a:t>
            </a:fld>
            <a:endParaRPr lang="sk-SK"/>
          </a:p>
        </p:txBody>
      </p:sp>
      <p:sp>
        <p:nvSpPr>
          <p:cNvPr id="5" name="Footer Placeholder 4"/>
          <p:cNvSpPr>
            <a:spLocks noGrp="1"/>
          </p:cNvSpPr>
          <p:nvPr>
            <p:ph type="ftr" sz="quarter" idx="11"/>
          </p:nvPr>
        </p:nvSpPr>
        <p:spPr/>
        <p:txBody>
          <a:bodyPr/>
          <a:lstStyle/>
          <a:p>
            <a:pPr>
              <a:defRPr/>
            </a:pPr>
            <a:endParaRPr lang="sk-SK"/>
          </a:p>
        </p:txBody>
      </p:sp>
      <p:sp>
        <p:nvSpPr>
          <p:cNvPr id="6" name="Slide Number Placeholder 5"/>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E5618-9151-B94F-B755-834B019AC573}" type="datetimeFigureOut">
              <a:rPr lang="sk-SK" smtClean="0"/>
              <a:pPr/>
              <a:t>26/05/17</a:t>
            </a:fld>
            <a:endParaRPr lang="sk-SK"/>
          </a:p>
        </p:txBody>
      </p:sp>
      <p:sp>
        <p:nvSpPr>
          <p:cNvPr id="5" name="Footer Placeholder 4"/>
          <p:cNvSpPr>
            <a:spLocks noGrp="1"/>
          </p:cNvSpPr>
          <p:nvPr>
            <p:ph type="ftr" sz="quarter" idx="11"/>
          </p:nvPr>
        </p:nvSpPr>
        <p:spPr/>
        <p:txBody>
          <a:bodyPr/>
          <a:lstStyle/>
          <a:p>
            <a:pPr>
              <a:defRPr/>
            </a:pPr>
            <a:endParaRPr lang="sk-SK"/>
          </a:p>
        </p:txBody>
      </p:sp>
      <p:sp>
        <p:nvSpPr>
          <p:cNvPr id="6" name="Slide Number Placeholder 5"/>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CE5618-9151-B94F-B755-834B019AC573}" type="datetimeFigureOut">
              <a:rPr lang="sk-SK" smtClean="0"/>
              <a:pPr/>
              <a:t>26/05/17</a:t>
            </a:fld>
            <a:endParaRPr lang="sk-SK"/>
          </a:p>
        </p:txBody>
      </p:sp>
      <p:sp>
        <p:nvSpPr>
          <p:cNvPr id="5" name="Footer Placeholder 4"/>
          <p:cNvSpPr>
            <a:spLocks noGrp="1"/>
          </p:cNvSpPr>
          <p:nvPr>
            <p:ph type="ftr" sz="quarter" idx="11"/>
          </p:nvPr>
        </p:nvSpPr>
        <p:spPr/>
        <p:txBody>
          <a:bodyPr/>
          <a:lstStyle/>
          <a:p>
            <a:pPr>
              <a:defRPr/>
            </a:pPr>
            <a:endParaRPr lang="sk-SK"/>
          </a:p>
        </p:txBody>
      </p:sp>
      <p:sp>
        <p:nvSpPr>
          <p:cNvPr id="6" name="Slide Number Placeholder 5"/>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E5618-9151-B94F-B755-834B019AC573}" type="datetimeFigureOut">
              <a:rPr lang="sk-SK" smtClean="0"/>
              <a:pPr/>
              <a:t>26/05/17</a:t>
            </a:fld>
            <a:endParaRPr lang="sk-SK"/>
          </a:p>
        </p:txBody>
      </p:sp>
      <p:sp>
        <p:nvSpPr>
          <p:cNvPr id="5" name="Footer Placeholder 4"/>
          <p:cNvSpPr>
            <a:spLocks noGrp="1"/>
          </p:cNvSpPr>
          <p:nvPr>
            <p:ph type="ftr" sz="quarter" idx="11"/>
          </p:nvPr>
        </p:nvSpPr>
        <p:spPr/>
        <p:txBody>
          <a:bodyPr/>
          <a:lstStyle/>
          <a:p>
            <a:pPr>
              <a:defRPr/>
            </a:pPr>
            <a:endParaRPr lang="sk-SK"/>
          </a:p>
        </p:txBody>
      </p:sp>
      <p:sp>
        <p:nvSpPr>
          <p:cNvPr id="6" name="Slide Number Placeholder 5"/>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DCE5618-9151-B94F-B755-834B019AC573}" type="datetimeFigureOut">
              <a:rPr lang="sk-SK" smtClean="0"/>
              <a:pPr/>
              <a:t>26/05/17</a:t>
            </a:fld>
            <a:endParaRPr lang="sk-SK"/>
          </a:p>
        </p:txBody>
      </p:sp>
      <p:sp>
        <p:nvSpPr>
          <p:cNvPr id="6" name="Footer Placeholder 5"/>
          <p:cNvSpPr>
            <a:spLocks noGrp="1"/>
          </p:cNvSpPr>
          <p:nvPr>
            <p:ph type="ftr" sz="quarter" idx="11"/>
          </p:nvPr>
        </p:nvSpPr>
        <p:spPr/>
        <p:txBody>
          <a:bodyPr/>
          <a:lstStyle/>
          <a:p>
            <a:pPr>
              <a:defRPr/>
            </a:pPr>
            <a:endParaRPr lang="sk-SK"/>
          </a:p>
        </p:txBody>
      </p:sp>
      <p:sp>
        <p:nvSpPr>
          <p:cNvPr id="7" name="Slide Number Placeholder 6"/>
          <p:cNvSpPr>
            <a:spLocks noGrp="1"/>
          </p:cNvSpPr>
          <p:nvPr>
            <p:ph type="sldNum" sz="quarter" idx="12"/>
          </p:nvPr>
        </p:nvSpPr>
        <p:spPr/>
        <p:txBody>
          <a:bodyPr/>
          <a:lstStyle/>
          <a:p>
            <a:fld id="{685EAEF1-B632-6847-B125-1DB2DBC589C3}" type="slidenum">
              <a:rPr lang="sk-SK" smtClean="0"/>
              <a:pPr/>
              <a:t>‹#›</a:t>
            </a:fld>
            <a:endParaRPr lang="sk-SK"/>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CE5618-9151-B94F-B755-834B019AC573}" type="datetimeFigureOut">
              <a:rPr lang="sk-SK" smtClean="0"/>
              <a:pPr/>
              <a:t>26/05/17</a:t>
            </a:fld>
            <a:endParaRPr lang="sk-SK"/>
          </a:p>
        </p:txBody>
      </p:sp>
      <p:sp>
        <p:nvSpPr>
          <p:cNvPr id="8" name="Footer Placeholder 7"/>
          <p:cNvSpPr>
            <a:spLocks noGrp="1"/>
          </p:cNvSpPr>
          <p:nvPr>
            <p:ph type="ftr" sz="quarter" idx="11"/>
          </p:nvPr>
        </p:nvSpPr>
        <p:spPr/>
        <p:txBody>
          <a:bodyPr/>
          <a:lstStyle/>
          <a:p>
            <a:pPr>
              <a:defRPr/>
            </a:pPr>
            <a:endParaRPr lang="sk-SK"/>
          </a:p>
        </p:txBody>
      </p:sp>
      <p:sp>
        <p:nvSpPr>
          <p:cNvPr id="9" name="Slide Number Placeholder 8"/>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CE5618-9151-B94F-B755-834B019AC573}" type="datetimeFigureOut">
              <a:rPr lang="sk-SK" smtClean="0"/>
              <a:pPr/>
              <a:t>26/05/17</a:t>
            </a:fld>
            <a:endParaRPr lang="sk-SK"/>
          </a:p>
        </p:txBody>
      </p:sp>
      <p:sp>
        <p:nvSpPr>
          <p:cNvPr id="4" name="Footer Placeholder 3"/>
          <p:cNvSpPr>
            <a:spLocks noGrp="1"/>
          </p:cNvSpPr>
          <p:nvPr>
            <p:ph type="ftr" sz="quarter" idx="11"/>
          </p:nvPr>
        </p:nvSpPr>
        <p:spPr/>
        <p:txBody>
          <a:bodyPr/>
          <a:lstStyle/>
          <a:p>
            <a:pPr>
              <a:defRPr/>
            </a:pPr>
            <a:endParaRPr lang="sk-SK"/>
          </a:p>
        </p:txBody>
      </p:sp>
      <p:sp>
        <p:nvSpPr>
          <p:cNvPr id="5" name="Slide Number Placeholder 4"/>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E5618-9151-B94F-B755-834B019AC573}" type="datetimeFigureOut">
              <a:rPr lang="sk-SK" smtClean="0"/>
              <a:pPr/>
              <a:t>26/05/17</a:t>
            </a:fld>
            <a:endParaRPr lang="sk-SK"/>
          </a:p>
        </p:txBody>
      </p:sp>
      <p:sp>
        <p:nvSpPr>
          <p:cNvPr id="3" name="Footer Placeholder 2"/>
          <p:cNvSpPr>
            <a:spLocks noGrp="1"/>
          </p:cNvSpPr>
          <p:nvPr>
            <p:ph type="ftr" sz="quarter" idx="11"/>
          </p:nvPr>
        </p:nvSpPr>
        <p:spPr/>
        <p:txBody>
          <a:bodyPr/>
          <a:lstStyle/>
          <a:p>
            <a:pPr>
              <a:defRPr/>
            </a:pPr>
            <a:endParaRPr lang="sk-SK"/>
          </a:p>
        </p:txBody>
      </p:sp>
      <p:sp>
        <p:nvSpPr>
          <p:cNvPr id="4" name="Slide Number Placeholder 3"/>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DCE5618-9151-B94F-B755-834B019AC573}" type="datetimeFigureOut">
              <a:rPr lang="sk-SK" smtClean="0"/>
              <a:pPr/>
              <a:t>26/05/17</a:t>
            </a:fld>
            <a:endParaRPr lang="sk-SK"/>
          </a:p>
        </p:txBody>
      </p:sp>
      <p:sp>
        <p:nvSpPr>
          <p:cNvPr id="7" name="Slide Number Placeholder 6"/>
          <p:cNvSpPr>
            <a:spLocks noGrp="1"/>
          </p:cNvSpPr>
          <p:nvPr>
            <p:ph type="sldNum" sz="quarter" idx="12"/>
          </p:nvPr>
        </p:nvSpPr>
        <p:spPr/>
        <p:txBody>
          <a:bodyPr/>
          <a:lstStyle/>
          <a:p>
            <a:fld id="{685EAEF1-B632-6847-B125-1DB2DBC589C3}" type="slidenum">
              <a:rPr lang="sk-SK" smtClean="0"/>
              <a:pPr/>
              <a:t>‹#›</a:t>
            </a:fld>
            <a:endParaRPr lang="sk-SK"/>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sk-SK"/>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E5618-9151-B94F-B755-834B019AC573}" type="datetimeFigureOut">
              <a:rPr lang="sk-SK" smtClean="0"/>
              <a:pPr/>
              <a:t>26/05/17</a:t>
            </a:fld>
            <a:endParaRPr lang="sk-SK"/>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sk-SK"/>
          </a:p>
        </p:txBody>
      </p:sp>
      <p:sp>
        <p:nvSpPr>
          <p:cNvPr id="7" name="Slide Number Placeholder 6"/>
          <p:cNvSpPr>
            <a:spLocks noGrp="1"/>
          </p:cNvSpPr>
          <p:nvPr>
            <p:ph type="sldNum" sz="quarter" idx="12"/>
          </p:nvPr>
        </p:nvSpPr>
        <p:spPr/>
        <p:txBody>
          <a:bodyPr/>
          <a:lstStyle/>
          <a:p>
            <a:fld id="{685EAEF1-B632-6847-B125-1DB2DBC589C3}"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DCE5618-9151-B94F-B755-834B019AC573}" type="datetimeFigureOut">
              <a:rPr lang="sk-SK" smtClean="0"/>
              <a:pPr/>
              <a:t>26/05/17</a:t>
            </a:fld>
            <a:endParaRPr lang="sk-SK"/>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sk-SK"/>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85EAEF1-B632-6847-B125-1DB2DBC589C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ctrTitle"/>
          </p:nvPr>
        </p:nvSpPr>
        <p:spPr/>
        <p:txBody>
          <a:bodyPr>
            <a:normAutofit fontScale="90000"/>
          </a:bodyPr>
          <a:lstStyle/>
          <a:p>
            <a:r>
              <a:rPr lang="en-US" b="1">
                <a:latin typeface="Trebuchet MS" charset="0"/>
              </a:rPr>
              <a:t>Education and School system in Slovakia</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571500"/>
            <a:ext cx="8229600" cy="6002338"/>
          </a:xfrm>
        </p:spPr>
        <p:txBody>
          <a:bodyPr>
            <a:normAutofit/>
          </a:bodyPr>
          <a:lstStyle/>
          <a:p>
            <a:r>
              <a:rPr lang="en-US" sz="2600">
                <a:latin typeface="Georgia" charset="0"/>
              </a:rPr>
              <a:t>Education on the first stage of primary school is different from the second stage. </a:t>
            </a:r>
            <a:endParaRPr lang="sk-SK" sz="2600">
              <a:latin typeface="Georgia" charset="0"/>
            </a:endParaRPr>
          </a:p>
          <a:p>
            <a:r>
              <a:rPr lang="en-US" sz="2600">
                <a:latin typeface="Georgia" charset="0"/>
              </a:rPr>
              <a:t>On the first stage every class has its own teacher to teach all lessons. </a:t>
            </a:r>
            <a:endParaRPr lang="sk-SK" sz="2600">
              <a:latin typeface="Georgia" charset="0"/>
            </a:endParaRPr>
          </a:p>
          <a:p>
            <a:r>
              <a:rPr lang="en-US" sz="2600">
                <a:latin typeface="Georgia" charset="0"/>
              </a:rPr>
              <a:t>On the second stage, every lesson is taught by a different teacher. </a:t>
            </a:r>
            <a:endParaRPr lang="sk-SK" sz="2600">
              <a:latin typeface="Georgia" charset="0"/>
            </a:endParaRPr>
          </a:p>
          <a:p>
            <a:r>
              <a:rPr lang="en-US" sz="2600">
                <a:latin typeface="Georgia" charset="0"/>
              </a:rPr>
              <a:t>Primary school teachers are specialized for teaching all primary school lessons. Teachers of primary schools have to have a university degree in Teacher training for the first grade of basic schools.  </a:t>
            </a:r>
            <a:endParaRPr lang="sk-SK" sz="2600">
              <a:latin typeface="Georgia" charset="0"/>
            </a:endParaRPr>
          </a:p>
          <a:p>
            <a:r>
              <a:rPr lang="en-US" sz="2600">
                <a:latin typeface="Georgia" charset="0"/>
              </a:rPr>
              <a:t>Teachers of the second stage of primary school have to have a degree in Teacher training study </a:t>
            </a:r>
            <a:r>
              <a:rPr lang="en-GB" sz="2600">
                <a:latin typeface="Georgia" charset="0"/>
              </a:rPr>
              <a:t>programme</a:t>
            </a:r>
            <a:r>
              <a:rPr lang="en-US" sz="2600">
                <a:latin typeface="Georgia" charset="0"/>
              </a:rPr>
              <a:t> in a particular subject. Teachers usually have a degree in two or three subjects. </a:t>
            </a:r>
            <a:endParaRPr lang="sk-SK" sz="260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obsahu 2"/>
          <p:cNvSpPr>
            <a:spLocks noGrp="1"/>
          </p:cNvSpPr>
          <p:nvPr>
            <p:ph idx="1"/>
          </p:nvPr>
        </p:nvSpPr>
        <p:spPr>
          <a:xfrm>
            <a:off x="457200" y="500063"/>
            <a:ext cx="8229600" cy="6073775"/>
          </a:xfrm>
        </p:spPr>
        <p:txBody>
          <a:bodyPr/>
          <a:lstStyle/>
          <a:p>
            <a:r>
              <a:rPr lang="en-US">
                <a:latin typeface="Georgia" charset="0"/>
              </a:rPr>
              <a:t>Pupils at primary schools receive marks from 1, 2, 3, 4, 5 where 1 is the best, 5 is the worst. They receive marks in oral exams or written exams or tests. </a:t>
            </a:r>
            <a:endParaRPr lang="sk-SK">
              <a:latin typeface="Georgia" charset="0"/>
            </a:endParaRPr>
          </a:p>
          <a:p>
            <a:r>
              <a:rPr lang="en-US">
                <a:latin typeface="Georgia" charset="0"/>
              </a:rPr>
              <a:t>Lessons start usually between 7 to 8 am depending on school. </a:t>
            </a:r>
            <a:endParaRPr lang="sk-SK">
              <a:latin typeface="Georgia" charset="0"/>
            </a:endParaRPr>
          </a:p>
          <a:p>
            <a:r>
              <a:rPr lang="en-US">
                <a:latin typeface="Georgia" charset="0"/>
              </a:rPr>
              <a:t>Pupils at the first stage of primary school have from four to six lessons per day and the lessons end around 12.30 pm. </a:t>
            </a:r>
            <a:endParaRPr lang="sk-SK">
              <a:latin typeface="Georgia" charset="0"/>
            </a:endParaRPr>
          </a:p>
          <a:p>
            <a:r>
              <a:rPr lang="en-US">
                <a:latin typeface="Georgia" charset="0"/>
              </a:rPr>
              <a:t>Pupils at the second stage for primary school have five or six lessons per day and lessons end around 1 or 1.30 pm. </a:t>
            </a:r>
            <a:endParaRPr lang="sk-SK">
              <a:latin typeface="Georgia" charset="0"/>
            </a:endParaRPr>
          </a:p>
          <a:p>
            <a:r>
              <a:rPr lang="en-US">
                <a:latin typeface="Georgia" charset="0"/>
              </a:rPr>
              <a:t>They receive school reports at the end of each school term.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obsahu 2"/>
          <p:cNvSpPr>
            <a:spLocks noGrp="1"/>
          </p:cNvSpPr>
          <p:nvPr>
            <p:ph idx="1"/>
          </p:nvPr>
        </p:nvSpPr>
        <p:spPr>
          <a:xfrm>
            <a:off x="457200" y="1773238"/>
            <a:ext cx="8229600" cy="4800600"/>
          </a:xfrm>
        </p:spPr>
        <p:txBody>
          <a:bodyPr/>
          <a:lstStyle/>
          <a:p>
            <a:r>
              <a:rPr lang="en-US" sz="3000">
                <a:latin typeface="Georgia" charset="0"/>
              </a:rPr>
              <a:t>In the last year of study pupils decide on which secondary school they want to continue their study based on the study results and their interests. Schools accept their students based on study results. Some schools have entrance test.</a:t>
            </a:r>
            <a:r>
              <a:rPr lang="en-US">
                <a:latin typeface="Georgia" charset="0"/>
              </a:rPr>
              <a:t>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textu 4"/>
          <p:cNvSpPr>
            <a:spLocks noGrp="1"/>
          </p:cNvSpPr>
          <p:nvPr>
            <p:ph type="body" idx="1"/>
          </p:nvPr>
        </p:nvSpPr>
        <p:spPr>
          <a:xfrm>
            <a:off x="357188" y="571500"/>
            <a:ext cx="4041775" cy="720725"/>
          </a:xfrm>
        </p:spPr>
        <p:txBody>
          <a:bodyPr>
            <a:normAutofit fontScale="62500" lnSpcReduction="20000"/>
          </a:bodyPr>
          <a:lstStyle/>
          <a:p>
            <a:pPr fontAlgn="auto">
              <a:spcAft>
                <a:spcPts val="0"/>
              </a:spcAft>
              <a:buClr>
                <a:schemeClr val="accent3"/>
              </a:buClr>
              <a:buFont typeface="Georgia"/>
              <a:buNone/>
              <a:defRPr/>
            </a:pPr>
            <a:endParaRPr lang="sk-SK" dirty="0" smtClean="0">
              <a:ea typeface="+mn-ea"/>
            </a:endParaRPr>
          </a:p>
          <a:p>
            <a:pPr fontAlgn="auto">
              <a:spcAft>
                <a:spcPts val="0"/>
              </a:spcAft>
              <a:buClr>
                <a:schemeClr val="accent3"/>
              </a:buClr>
              <a:buFont typeface="Georgia"/>
              <a:buNone/>
              <a:defRPr/>
            </a:pPr>
            <a:r>
              <a:rPr lang="en-US" dirty="0" smtClean="0">
                <a:ea typeface="+mn-ea"/>
              </a:rPr>
              <a:t>Lessons on the first stage of primary school include:</a:t>
            </a:r>
          </a:p>
          <a:p>
            <a:pPr fontAlgn="auto">
              <a:spcAft>
                <a:spcPts val="0"/>
              </a:spcAft>
              <a:buClr>
                <a:schemeClr val="accent3"/>
              </a:buClr>
              <a:buFont typeface="Georgia"/>
              <a:buNone/>
              <a:defRPr/>
            </a:pPr>
            <a:endParaRPr lang="sk-SK" dirty="0">
              <a:ea typeface="+mn-ea"/>
            </a:endParaRPr>
          </a:p>
        </p:txBody>
      </p:sp>
      <p:sp>
        <p:nvSpPr>
          <p:cNvPr id="19460" name="Zástupný symbol obsahu 5"/>
          <p:cNvSpPr>
            <a:spLocks noGrp="1"/>
          </p:cNvSpPr>
          <p:nvPr>
            <p:ph sz="half" idx="2"/>
          </p:nvPr>
        </p:nvSpPr>
        <p:spPr>
          <a:xfrm>
            <a:off x="381000" y="1428750"/>
            <a:ext cx="4041775" cy="5165725"/>
          </a:xfrm>
        </p:spPr>
        <p:txBody>
          <a:bodyPr/>
          <a:lstStyle/>
          <a:p>
            <a:r>
              <a:rPr lang="en-US" sz="2200">
                <a:latin typeface="Georgia" charset="0"/>
              </a:rPr>
              <a:t>Mathematics </a:t>
            </a:r>
          </a:p>
          <a:p>
            <a:r>
              <a:rPr lang="en-US" sz="2200">
                <a:latin typeface="Georgia" charset="0"/>
              </a:rPr>
              <a:t>Slovak language, reading and writing</a:t>
            </a:r>
          </a:p>
          <a:p>
            <a:r>
              <a:rPr lang="en-US" sz="2200">
                <a:latin typeface="Georgia" charset="0"/>
              </a:rPr>
              <a:t>Prvouka </a:t>
            </a:r>
            <a:r>
              <a:rPr lang="sk-SK" sz="2200">
                <a:latin typeface="Georgia" charset="0"/>
              </a:rPr>
              <a:t>-</a:t>
            </a:r>
            <a:r>
              <a:rPr lang="en-US" sz="2200">
                <a:latin typeface="Georgia" charset="0"/>
              </a:rPr>
              <a:t>Introduction to Environment and Society (1st and 2nd year)</a:t>
            </a:r>
          </a:p>
          <a:p>
            <a:r>
              <a:rPr lang="en-US" sz="2200">
                <a:latin typeface="Georgia" charset="0"/>
              </a:rPr>
              <a:t>Science (3rd and 4th year)</a:t>
            </a:r>
          </a:p>
          <a:p>
            <a:r>
              <a:rPr lang="en-US" sz="2200">
                <a:latin typeface="Georgia" charset="0"/>
              </a:rPr>
              <a:t>Homeland Study (3rd and 4th year)</a:t>
            </a:r>
          </a:p>
          <a:p>
            <a:r>
              <a:rPr lang="en-US" sz="2200">
                <a:latin typeface="Georgia" charset="0"/>
              </a:rPr>
              <a:t>Music</a:t>
            </a:r>
          </a:p>
          <a:p>
            <a:r>
              <a:rPr lang="en-US" sz="2200">
                <a:latin typeface="Georgia" charset="0"/>
              </a:rPr>
              <a:t>Religion or Ethics</a:t>
            </a:r>
          </a:p>
          <a:p>
            <a:r>
              <a:rPr lang="en-US" sz="2200">
                <a:latin typeface="Georgia" charset="0"/>
              </a:rPr>
              <a:t>Drawing</a:t>
            </a:r>
          </a:p>
          <a:p>
            <a:r>
              <a:rPr lang="en-US" sz="2200">
                <a:latin typeface="Georgia" charset="0"/>
              </a:rPr>
              <a:t>Physical Education</a:t>
            </a:r>
          </a:p>
          <a:p>
            <a:pPr>
              <a:buFont typeface="Georgia" charset="0"/>
              <a:buNone/>
            </a:pPr>
            <a:endParaRPr lang="sk-SK">
              <a:latin typeface="Georgia" charset="0"/>
            </a:endParaRPr>
          </a:p>
        </p:txBody>
      </p:sp>
      <p:sp>
        <p:nvSpPr>
          <p:cNvPr id="7" name="Zástupný symbol textu 6"/>
          <p:cNvSpPr>
            <a:spLocks noGrp="1"/>
          </p:cNvSpPr>
          <p:nvPr>
            <p:ph type="body" sz="quarter" idx="3"/>
          </p:nvPr>
        </p:nvSpPr>
        <p:spPr>
          <a:xfrm>
            <a:off x="4714875" y="571500"/>
            <a:ext cx="4041775" cy="720725"/>
          </a:xfrm>
        </p:spPr>
        <p:txBody>
          <a:bodyPr>
            <a:normAutofit fontScale="62500" lnSpcReduction="20000"/>
          </a:bodyPr>
          <a:lstStyle/>
          <a:p>
            <a:pPr fontAlgn="auto">
              <a:spcAft>
                <a:spcPts val="0"/>
              </a:spcAft>
              <a:buClr>
                <a:schemeClr val="accent3"/>
              </a:buClr>
              <a:buFont typeface="Georgia"/>
              <a:buNone/>
              <a:defRPr/>
            </a:pPr>
            <a:endParaRPr lang="sk-SK" dirty="0" smtClean="0">
              <a:ea typeface="+mn-ea"/>
            </a:endParaRPr>
          </a:p>
          <a:p>
            <a:pPr fontAlgn="auto">
              <a:spcAft>
                <a:spcPts val="0"/>
              </a:spcAft>
              <a:buClr>
                <a:schemeClr val="accent3"/>
              </a:buClr>
              <a:buFont typeface="Georgia"/>
              <a:buNone/>
              <a:defRPr/>
            </a:pPr>
            <a:r>
              <a:rPr lang="en-US" dirty="0" smtClean="0">
                <a:ea typeface="+mn-ea"/>
              </a:rPr>
              <a:t>Lessons on the second stage of primary school include:</a:t>
            </a:r>
          </a:p>
          <a:p>
            <a:pPr fontAlgn="auto">
              <a:spcAft>
                <a:spcPts val="0"/>
              </a:spcAft>
              <a:buClr>
                <a:schemeClr val="accent3"/>
              </a:buClr>
              <a:buFont typeface="Georgia"/>
              <a:buNone/>
              <a:defRPr/>
            </a:pPr>
            <a:endParaRPr lang="sk-SK" dirty="0">
              <a:ea typeface="+mn-ea"/>
            </a:endParaRPr>
          </a:p>
        </p:txBody>
      </p:sp>
      <p:sp>
        <p:nvSpPr>
          <p:cNvPr id="19461" name="Zástupný symbol obsahu 7"/>
          <p:cNvSpPr>
            <a:spLocks noGrp="1"/>
          </p:cNvSpPr>
          <p:nvPr>
            <p:ph sz="quarter" idx="4"/>
          </p:nvPr>
        </p:nvSpPr>
        <p:spPr>
          <a:xfrm>
            <a:off x="4718050" y="1357313"/>
            <a:ext cx="4041775" cy="5500687"/>
          </a:xfrm>
        </p:spPr>
        <p:txBody>
          <a:bodyPr>
            <a:normAutofit fontScale="85000" lnSpcReduction="10000"/>
          </a:bodyPr>
          <a:lstStyle/>
          <a:p>
            <a:r>
              <a:rPr lang="en-US">
                <a:latin typeface="Georgia" charset="0"/>
              </a:rPr>
              <a:t>Slovak language and literature</a:t>
            </a:r>
          </a:p>
          <a:p>
            <a:r>
              <a:rPr lang="en-US">
                <a:latin typeface="Georgia" charset="0"/>
              </a:rPr>
              <a:t>Mathematics </a:t>
            </a:r>
          </a:p>
          <a:p>
            <a:r>
              <a:rPr lang="en-US">
                <a:latin typeface="Georgia" charset="0"/>
              </a:rPr>
              <a:t>Foreign language; usually English or German</a:t>
            </a:r>
          </a:p>
          <a:p>
            <a:r>
              <a:rPr lang="en-US">
                <a:latin typeface="Georgia" charset="0"/>
              </a:rPr>
              <a:t>Physics</a:t>
            </a:r>
          </a:p>
          <a:p>
            <a:r>
              <a:rPr lang="en-US">
                <a:latin typeface="Georgia" charset="0"/>
              </a:rPr>
              <a:t>Chemistry</a:t>
            </a:r>
          </a:p>
          <a:p>
            <a:r>
              <a:rPr lang="en-US">
                <a:latin typeface="Georgia" charset="0"/>
              </a:rPr>
              <a:t>Science</a:t>
            </a:r>
          </a:p>
          <a:p>
            <a:r>
              <a:rPr lang="en-US">
                <a:latin typeface="Georgia" charset="0"/>
              </a:rPr>
              <a:t>Geography </a:t>
            </a:r>
          </a:p>
          <a:p>
            <a:r>
              <a:rPr lang="en-US">
                <a:latin typeface="Georgia" charset="0"/>
              </a:rPr>
              <a:t>Farming and Technical Education</a:t>
            </a:r>
          </a:p>
          <a:p>
            <a:r>
              <a:rPr lang="en-US">
                <a:latin typeface="Georgia" charset="0"/>
              </a:rPr>
              <a:t>Drawing</a:t>
            </a:r>
          </a:p>
          <a:p>
            <a:r>
              <a:rPr lang="en-US">
                <a:latin typeface="Georgia" charset="0"/>
              </a:rPr>
              <a:t>Physical Education</a:t>
            </a:r>
          </a:p>
          <a:p>
            <a:r>
              <a:rPr lang="en-US">
                <a:latin typeface="Georgia" charset="0"/>
              </a:rPr>
              <a:t>History </a:t>
            </a:r>
          </a:p>
          <a:p>
            <a:r>
              <a:rPr lang="en-US">
                <a:latin typeface="Georgia" charset="0"/>
              </a:rPr>
              <a:t>Religion or Ethics</a:t>
            </a:r>
          </a:p>
          <a:p>
            <a:r>
              <a:rPr lang="en-US">
                <a:latin typeface="Georgia" charset="0"/>
              </a:rPr>
              <a:t>Citizenship </a:t>
            </a:r>
          </a:p>
          <a:p>
            <a:r>
              <a:rPr lang="en-US">
                <a:latin typeface="Georgia" charset="0"/>
              </a:rPr>
              <a:t>Music </a:t>
            </a:r>
          </a:p>
          <a:p>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457200" y="476250"/>
            <a:ext cx="8229600" cy="865188"/>
          </a:xfrm>
        </p:spPr>
        <p:txBody>
          <a:bodyPr>
            <a:normAutofit fontScale="90000"/>
          </a:bodyPr>
          <a:lstStyle/>
          <a:p>
            <a:pPr fontAlgn="auto">
              <a:spcAft>
                <a:spcPts val="0"/>
              </a:spcAft>
              <a:defRPr/>
            </a:pPr>
            <a:r>
              <a:rPr lang="sk-SK" b="1" dirty="0" smtClean="0">
                <a:ea typeface="+mj-ea"/>
              </a:rPr>
              <a:t/>
            </a:r>
            <a:br>
              <a:rPr lang="sk-SK" b="1" dirty="0" smtClean="0">
                <a:ea typeface="+mj-ea"/>
              </a:rPr>
            </a:br>
            <a:r>
              <a:rPr lang="en-GB" b="1" dirty="0" smtClean="0">
                <a:ea typeface="+mj-ea"/>
              </a:rPr>
              <a:t>Secondary School</a:t>
            </a:r>
            <a:br>
              <a:rPr lang="en-GB" b="1" dirty="0" smtClean="0">
                <a:ea typeface="+mj-ea"/>
              </a:rPr>
            </a:br>
            <a:endParaRPr lang="en-GB" dirty="0">
              <a:ea typeface="+mj-ea"/>
            </a:endParaRPr>
          </a:p>
        </p:txBody>
      </p:sp>
      <p:sp>
        <p:nvSpPr>
          <p:cNvPr id="8" name="Zástupný symbol obsahu 7"/>
          <p:cNvSpPr>
            <a:spLocks noGrp="1"/>
          </p:cNvSpPr>
          <p:nvPr>
            <p:ph idx="1"/>
          </p:nvPr>
        </p:nvSpPr>
        <p:spPr>
          <a:xfrm>
            <a:off x="457200" y="1412875"/>
            <a:ext cx="8229600" cy="5159375"/>
          </a:xfrm>
        </p:spPr>
        <p:txBody>
          <a:bodyPr>
            <a:normAutofit/>
          </a:bodyPr>
          <a:lstStyle/>
          <a:p>
            <a:pPr>
              <a:lnSpc>
                <a:spcPct val="80000"/>
              </a:lnSpc>
            </a:pPr>
            <a:r>
              <a:rPr lang="en-US" sz="2400" b="1">
                <a:latin typeface="Georgia" charset="0"/>
              </a:rPr>
              <a:t>There are a few types of secondary schools in Slovakia. </a:t>
            </a:r>
            <a:endParaRPr lang="sk-SK" sz="2400" b="1">
              <a:latin typeface="Georgia" charset="0"/>
            </a:endParaRPr>
          </a:p>
          <a:p>
            <a:pPr>
              <a:lnSpc>
                <a:spcPct val="80000"/>
              </a:lnSpc>
              <a:buFont typeface="Georgia" charset="0"/>
              <a:buNone/>
            </a:pPr>
            <a:endParaRPr lang="en-US" sz="2400" b="1">
              <a:latin typeface="Georgia" charset="0"/>
            </a:endParaRPr>
          </a:p>
          <a:p>
            <a:pPr>
              <a:lnSpc>
                <a:spcPct val="80000"/>
              </a:lnSpc>
            </a:pPr>
            <a:r>
              <a:rPr lang="en-US" sz="2400" b="1">
                <a:latin typeface="Georgia" charset="0"/>
              </a:rPr>
              <a:t>1. Grammar school</a:t>
            </a:r>
            <a:r>
              <a:rPr lang="en-US" sz="2400">
                <a:latin typeface="Georgia" charset="0"/>
              </a:rPr>
              <a:t>: 4-8 years; provides general secondary education and prepares for further study at universities and other higher education institutions. </a:t>
            </a:r>
            <a:endParaRPr lang="sk-SK" sz="2400">
              <a:latin typeface="Georgia" charset="0"/>
            </a:endParaRPr>
          </a:p>
          <a:p>
            <a:pPr>
              <a:lnSpc>
                <a:spcPct val="80000"/>
              </a:lnSpc>
            </a:pPr>
            <a:r>
              <a:rPr lang="en-US" sz="2400" b="1">
                <a:latin typeface="Georgia" charset="0"/>
              </a:rPr>
              <a:t>2. Specialized Secondary School</a:t>
            </a:r>
            <a:r>
              <a:rPr lang="en-US" sz="2400">
                <a:latin typeface="Georgia" charset="0"/>
              </a:rPr>
              <a:t>: 4-5 years; provides specialized education and usually prepares students for further study at higher education institutions. </a:t>
            </a:r>
            <a:endParaRPr lang="sk-SK" sz="2400">
              <a:latin typeface="Georgia" charset="0"/>
            </a:endParaRPr>
          </a:p>
          <a:p>
            <a:pPr>
              <a:lnSpc>
                <a:spcPct val="80000"/>
              </a:lnSpc>
            </a:pPr>
            <a:r>
              <a:rPr lang="en-US" sz="2400" b="1">
                <a:latin typeface="Georgia" charset="0"/>
              </a:rPr>
              <a:t>3. Conservatories</a:t>
            </a:r>
            <a:r>
              <a:rPr lang="en-US" sz="2400">
                <a:latin typeface="Georgia" charset="0"/>
              </a:rPr>
              <a:t>: 4-5 years; special type of professional school providing specializing in fields such as Music, Singing, Dancing and Dramatic Arts. </a:t>
            </a:r>
            <a:endParaRPr lang="sk-SK" sz="2400">
              <a:latin typeface="Georgia" charset="0"/>
            </a:endParaRPr>
          </a:p>
          <a:p>
            <a:pPr>
              <a:lnSpc>
                <a:spcPct val="80000"/>
              </a:lnSpc>
            </a:pPr>
            <a:r>
              <a:rPr lang="en-US" sz="2400" b="1">
                <a:latin typeface="Georgia" charset="0"/>
              </a:rPr>
              <a:t>4. Vocational School</a:t>
            </a:r>
            <a:r>
              <a:rPr lang="en-US" sz="2400">
                <a:latin typeface="Georgia" charset="0"/>
              </a:rPr>
              <a:t>: 2-4 years; prepares students for careers that are based in manual or practical occupations. </a:t>
            </a:r>
          </a:p>
          <a:p>
            <a:pPr>
              <a:lnSpc>
                <a:spcPct val="80000"/>
              </a:lnSpc>
            </a:pPr>
            <a:endParaRPr lang="sk-SK" sz="220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457200" y="642938"/>
            <a:ext cx="8229600" cy="5930900"/>
          </a:xfrm>
        </p:spPr>
        <p:txBody>
          <a:bodyPr>
            <a:normAutofit/>
          </a:bodyPr>
          <a:lstStyle/>
          <a:p>
            <a:pPr>
              <a:lnSpc>
                <a:spcPct val="90000"/>
              </a:lnSpc>
            </a:pPr>
            <a:r>
              <a:rPr lang="en-US">
                <a:latin typeface="Georgia" charset="0"/>
              </a:rPr>
              <a:t>Learning system at secondary schools is similar to primary schools.</a:t>
            </a:r>
            <a:endParaRPr lang="sk-SK">
              <a:latin typeface="Georgia" charset="0"/>
            </a:endParaRPr>
          </a:p>
          <a:p>
            <a:pPr>
              <a:lnSpc>
                <a:spcPct val="90000"/>
              </a:lnSpc>
            </a:pPr>
            <a:r>
              <a:rPr lang="en-US">
                <a:latin typeface="Georgia" charset="0"/>
              </a:rPr>
              <a:t> Lessons last 45 minutes and there are breaks between the lessons though usually longer than at primary school. </a:t>
            </a:r>
            <a:endParaRPr lang="sk-SK">
              <a:latin typeface="Georgia" charset="0"/>
            </a:endParaRPr>
          </a:p>
          <a:p>
            <a:pPr>
              <a:lnSpc>
                <a:spcPct val="90000"/>
              </a:lnSpc>
            </a:pPr>
            <a:r>
              <a:rPr lang="en-US">
                <a:latin typeface="Georgia" charset="0"/>
              </a:rPr>
              <a:t>Students at secondary schools usually have 6 or 7 lessons per day. </a:t>
            </a:r>
            <a:endParaRPr lang="sk-SK">
              <a:latin typeface="Georgia" charset="0"/>
            </a:endParaRPr>
          </a:p>
          <a:p>
            <a:pPr>
              <a:lnSpc>
                <a:spcPct val="90000"/>
              </a:lnSpc>
            </a:pPr>
            <a:r>
              <a:rPr lang="en-US">
                <a:latin typeface="Georgia" charset="0"/>
              </a:rPr>
              <a:t>Study at secondary school finishes with school leaving examination and students obtain </a:t>
            </a:r>
            <a:r>
              <a:rPr lang="sk-SK">
                <a:latin typeface="Georgia" charset="0"/>
              </a:rPr>
              <a:t>„</a:t>
            </a:r>
            <a:r>
              <a:rPr lang="en-US">
                <a:latin typeface="Georgia" charset="0"/>
              </a:rPr>
              <a:t>maturita</a:t>
            </a:r>
            <a:r>
              <a:rPr lang="ja-JP" altLang="sk-SK">
                <a:latin typeface="Georgia" charset="0"/>
              </a:rPr>
              <a:t>“</a:t>
            </a:r>
            <a:r>
              <a:rPr lang="en-US">
                <a:latin typeface="Georgia" charset="0"/>
              </a:rPr>
              <a:t> certificate. School leaving examination consists of two parts, written and oral exam. After obtaining the</a:t>
            </a:r>
            <a:r>
              <a:rPr lang="sk-SK">
                <a:latin typeface="Georgia" charset="0"/>
              </a:rPr>
              <a:t> </a:t>
            </a:r>
            <a:r>
              <a:rPr lang="ja-JP" altLang="sk-SK">
                <a:latin typeface="Georgia" charset="0"/>
              </a:rPr>
              <a:t>“</a:t>
            </a:r>
            <a:r>
              <a:rPr lang="en-US">
                <a:latin typeface="Georgia" charset="0"/>
              </a:rPr>
              <a:t>maturita</a:t>
            </a:r>
            <a:r>
              <a:rPr lang="ja-JP" altLang="sk-SK">
                <a:latin typeface="Georgia" charset="0"/>
              </a:rPr>
              <a:t>“</a:t>
            </a:r>
            <a:r>
              <a:rPr lang="en-US">
                <a:latin typeface="Georgia" charset="0"/>
              </a:rPr>
              <a:t> certificate, students can apply for higher education including University study.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250"/>
            <a:ext cx="8229600" cy="936625"/>
          </a:xfrm>
        </p:spPr>
        <p:txBody>
          <a:bodyPr>
            <a:normAutofit fontScale="90000"/>
          </a:bodyPr>
          <a:lstStyle/>
          <a:p>
            <a:r>
              <a:rPr lang="sk-SK" sz="3600" b="1">
                <a:latin typeface="Trebuchet MS" charset="0"/>
              </a:rPr>
              <a:t/>
            </a:r>
            <a:br>
              <a:rPr lang="sk-SK" sz="3600" b="1">
                <a:latin typeface="Trebuchet MS" charset="0"/>
              </a:rPr>
            </a:br>
            <a:r>
              <a:rPr lang="sk-SK" sz="3600" b="1">
                <a:latin typeface="Trebuchet MS" charset="0"/>
              </a:rPr>
              <a:t/>
            </a:r>
            <a:br>
              <a:rPr lang="sk-SK" sz="3600" b="1">
                <a:latin typeface="Trebuchet MS" charset="0"/>
              </a:rPr>
            </a:br>
            <a:r>
              <a:rPr lang="en-GB" sz="3600" b="1">
                <a:latin typeface="Trebuchet MS" charset="0"/>
              </a:rPr>
              <a:t>Secondary</a:t>
            </a:r>
            <a:r>
              <a:rPr lang="sk-SK" sz="3600" b="1">
                <a:latin typeface="Trebuchet MS" charset="0"/>
              </a:rPr>
              <a:t> </a:t>
            </a:r>
            <a:r>
              <a:rPr lang="en-GB" sz="3600" b="1">
                <a:latin typeface="Trebuchet MS" charset="0"/>
              </a:rPr>
              <a:t>Vocational School</a:t>
            </a:r>
            <a:r>
              <a:rPr lang="sk-SK" sz="3600" b="1">
                <a:latin typeface="Trebuchet MS" charset="0"/>
              </a:rPr>
              <a:t/>
            </a:r>
            <a:br>
              <a:rPr lang="sk-SK" sz="3600" b="1">
                <a:latin typeface="Trebuchet MS" charset="0"/>
              </a:rPr>
            </a:br>
            <a:r>
              <a:rPr lang="en-GB" sz="3600" b="1">
                <a:latin typeface="Trebuchet MS" charset="0"/>
              </a:rPr>
              <a:t/>
            </a:r>
            <a:br>
              <a:rPr lang="en-GB" sz="3600" b="1">
                <a:latin typeface="Trebuchet MS" charset="0"/>
              </a:rPr>
            </a:br>
            <a:endParaRPr lang="sk-SK" sz="3600">
              <a:latin typeface="Trebuchet MS" charset="0"/>
            </a:endParaRPr>
          </a:p>
        </p:txBody>
      </p:sp>
      <p:sp>
        <p:nvSpPr>
          <p:cNvPr id="3" name="Zástupný symbol obsahu 2"/>
          <p:cNvSpPr>
            <a:spLocks noGrp="1"/>
          </p:cNvSpPr>
          <p:nvPr>
            <p:ph idx="1"/>
          </p:nvPr>
        </p:nvSpPr>
        <p:spPr>
          <a:xfrm>
            <a:off x="457200" y="1557338"/>
            <a:ext cx="8229600" cy="5016500"/>
          </a:xfrm>
        </p:spPr>
        <p:txBody>
          <a:bodyPr>
            <a:normAutofit lnSpcReduction="10000"/>
          </a:bodyPr>
          <a:lstStyle/>
          <a:p>
            <a:pPr marL="365760" indent="-256032" fontAlgn="auto">
              <a:spcAft>
                <a:spcPts val="0"/>
              </a:spcAft>
              <a:buClr>
                <a:schemeClr val="accent3"/>
              </a:buClr>
              <a:buFont typeface="Georgia"/>
              <a:buChar char="•"/>
              <a:defRPr/>
            </a:pPr>
            <a:r>
              <a:rPr lang="en-US" dirty="0" smtClean="0">
                <a:ea typeface="+mn-ea"/>
              </a:rPr>
              <a:t>There are two types of secondary vocational schools: secondary vocational schools and secondary </a:t>
            </a:r>
            <a:r>
              <a:rPr lang="en-GB" dirty="0" smtClean="0">
                <a:ea typeface="+mn-ea"/>
              </a:rPr>
              <a:t>specialised</a:t>
            </a:r>
            <a:r>
              <a:rPr lang="en-US" dirty="0" smtClean="0">
                <a:ea typeface="+mn-ea"/>
              </a:rPr>
              <a:t> schools.</a:t>
            </a:r>
            <a:endParaRPr lang="sk-SK" dirty="0" smtClean="0">
              <a:ea typeface="+mn-ea"/>
            </a:endParaRPr>
          </a:p>
          <a:p>
            <a:pPr marL="365760" indent="-256032" fontAlgn="auto">
              <a:spcAft>
                <a:spcPts val="0"/>
              </a:spcAft>
              <a:buClr>
                <a:schemeClr val="accent3"/>
              </a:buClr>
              <a:buFont typeface="Georgia"/>
              <a:buChar char="•"/>
              <a:defRPr/>
            </a:pPr>
            <a:r>
              <a:rPr lang="en-US" dirty="0" smtClean="0">
                <a:ea typeface="+mn-ea"/>
              </a:rPr>
              <a:t> Secondary vocational schools consist of general education and vocational training and students regularly attend practical classes, training centre and real working places to learn practical skills in the given profession. Vocational education </a:t>
            </a:r>
            <a:r>
              <a:rPr lang="en-GB" dirty="0" smtClean="0">
                <a:ea typeface="+mn-ea"/>
              </a:rPr>
              <a:t>in</a:t>
            </a:r>
            <a:r>
              <a:rPr lang="en-US" dirty="0" smtClean="0">
                <a:ea typeface="+mn-ea"/>
              </a:rPr>
              <a:t> Slovakia is offered in two, three or four years of study. </a:t>
            </a:r>
            <a:endParaRPr lang="sk-SK" dirty="0" smtClean="0">
              <a:ea typeface="+mn-ea"/>
            </a:endParaRPr>
          </a:p>
          <a:p>
            <a:pPr marL="365760" indent="-256032" fontAlgn="auto">
              <a:spcAft>
                <a:spcPts val="0"/>
              </a:spcAft>
              <a:buClr>
                <a:schemeClr val="accent3"/>
              </a:buClr>
              <a:buFont typeface="Georgia"/>
              <a:buChar char="•"/>
              <a:defRPr/>
            </a:pPr>
            <a:r>
              <a:rPr lang="en-US" dirty="0" smtClean="0">
                <a:ea typeface="+mn-ea"/>
              </a:rPr>
              <a:t>Secondary specialized schools specialize in branches such as health, economy, sport, art, agriculture, wood industry, pharmacy, chemistry, pedagogy, industry, hotel academies etc. </a:t>
            </a:r>
            <a:endParaRPr lang="sk-SK" dirty="0" smtClean="0">
              <a:ea typeface="+mn-ea"/>
            </a:endParaRPr>
          </a:p>
          <a:p>
            <a:pPr marL="365760" indent="-256032" fontAlgn="auto">
              <a:spcAft>
                <a:spcPts val="0"/>
              </a:spcAft>
              <a:buClr>
                <a:schemeClr val="accent3"/>
              </a:buClr>
              <a:buFont typeface="Georgia"/>
              <a:buNone/>
              <a:defRPr/>
            </a:pPr>
            <a:endParaRPr lang="sk-SK"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obsahu 2"/>
          <p:cNvSpPr>
            <a:spLocks noGrp="1"/>
          </p:cNvSpPr>
          <p:nvPr>
            <p:ph idx="1"/>
          </p:nvPr>
        </p:nvSpPr>
        <p:spPr>
          <a:xfrm>
            <a:off x="457200" y="571500"/>
            <a:ext cx="8229600" cy="6002338"/>
          </a:xfrm>
        </p:spPr>
        <p:txBody>
          <a:bodyPr/>
          <a:lstStyle/>
          <a:p>
            <a:r>
              <a:rPr lang="en-US" sz="2200">
                <a:latin typeface="Georgia" charset="0"/>
              </a:rPr>
              <a:t>Study at the three-year vocational schools fin</a:t>
            </a:r>
            <a:r>
              <a:rPr lang="sk-SK" sz="2200">
                <a:latin typeface="Georgia" charset="0"/>
              </a:rPr>
              <a:t>ish</a:t>
            </a:r>
            <a:r>
              <a:rPr lang="en-US" sz="2200">
                <a:latin typeface="Georgia" charset="0"/>
              </a:rPr>
              <a:t>ed by final examination that qualifies graduates for performing workers' trades and vocational activities corresponding to the branch they were trained for. </a:t>
            </a:r>
            <a:endParaRPr lang="sk-SK" sz="2200">
              <a:latin typeface="Georgia" charset="0"/>
            </a:endParaRPr>
          </a:p>
          <a:p>
            <a:r>
              <a:rPr lang="en-US" sz="2200">
                <a:latin typeface="Georgia" charset="0"/>
              </a:rPr>
              <a:t>Based on study results students can continue their study at two-year vocational school to complete their secondary study with school leaving examination called maturita. </a:t>
            </a:r>
            <a:endParaRPr lang="sk-SK" sz="2200">
              <a:latin typeface="Georgia" charset="0"/>
            </a:endParaRPr>
          </a:p>
          <a:p>
            <a:r>
              <a:rPr lang="en-US" sz="2200">
                <a:latin typeface="Georgia" charset="0"/>
              </a:rPr>
              <a:t>Besides full-time two-year vocational school there are part time </a:t>
            </a:r>
            <a:r>
              <a:rPr lang="sk-SK" sz="2200">
                <a:latin typeface="Georgia" charset="0"/>
              </a:rPr>
              <a:t> or</a:t>
            </a:r>
            <a:r>
              <a:rPr lang="en-US" sz="2200">
                <a:latin typeface="Georgia" charset="0"/>
              </a:rPr>
              <a:t> evening schools providing education for people who are already employed and cannot attend education day time. </a:t>
            </a:r>
            <a:endParaRPr lang="sk-SK" sz="2200">
              <a:latin typeface="Georgia" charset="0"/>
            </a:endParaRPr>
          </a:p>
          <a:p>
            <a:r>
              <a:rPr lang="en-US" sz="2200">
                <a:latin typeface="Georgia" charset="0"/>
              </a:rPr>
              <a:t>Vocational professions include professions such as builder, mechanic, cook, waiter, hairdresser, baker, butcher, etc. </a:t>
            </a:r>
            <a:endParaRPr lang="sk-SK" sz="2200">
              <a:latin typeface="Georgia" charset="0"/>
            </a:endParaRPr>
          </a:p>
          <a:p>
            <a:r>
              <a:rPr lang="en-US" sz="2200">
                <a:latin typeface="Georgia" charset="0"/>
              </a:rPr>
              <a:t>Four-year study finishes with school leaving examination. After graduation at the four-year study students obtain maturita certificate. </a:t>
            </a:r>
            <a:endParaRPr lang="sk-SK" sz="220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713"/>
            <a:ext cx="8229600" cy="647700"/>
          </a:xfrm>
        </p:spPr>
        <p:txBody>
          <a:bodyPr>
            <a:normAutofit fontScale="90000"/>
          </a:bodyPr>
          <a:lstStyle/>
          <a:p>
            <a:pPr fontAlgn="auto">
              <a:spcAft>
                <a:spcPts val="0"/>
              </a:spcAft>
              <a:defRPr/>
            </a:pPr>
            <a:r>
              <a:rPr lang="sk-SK" b="1" dirty="0" smtClean="0">
                <a:ea typeface="+mj-ea"/>
              </a:rPr>
              <a:t/>
            </a:r>
            <a:br>
              <a:rPr lang="sk-SK" b="1" dirty="0" smtClean="0">
                <a:ea typeface="+mj-ea"/>
              </a:rPr>
            </a:br>
            <a:r>
              <a:rPr lang="en-GB" b="1" dirty="0" smtClean="0">
                <a:ea typeface="+mj-ea"/>
              </a:rPr>
              <a:t>Grammar Schools</a:t>
            </a:r>
            <a:br>
              <a:rPr lang="en-GB" b="1" dirty="0" smtClean="0">
                <a:ea typeface="+mj-ea"/>
              </a:rPr>
            </a:br>
            <a:endParaRPr lang="en-GB" dirty="0">
              <a:ea typeface="+mj-ea"/>
            </a:endParaRPr>
          </a:p>
        </p:txBody>
      </p:sp>
      <p:sp>
        <p:nvSpPr>
          <p:cNvPr id="24579" name="Zástupný symbol obsahu 2"/>
          <p:cNvSpPr>
            <a:spLocks noGrp="1"/>
          </p:cNvSpPr>
          <p:nvPr>
            <p:ph idx="1"/>
          </p:nvPr>
        </p:nvSpPr>
        <p:spPr>
          <a:xfrm>
            <a:off x="457200" y="1412875"/>
            <a:ext cx="8229600" cy="5160963"/>
          </a:xfrm>
        </p:spPr>
        <p:txBody>
          <a:bodyPr/>
          <a:lstStyle/>
          <a:p>
            <a:r>
              <a:rPr lang="en-US">
                <a:latin typeface="Georgia" charset="0"/>
              </a:rPr>
              <a:t>Grammar schools are considered as prestigious schools as the study is formed in order to prepare students for higher education especially universities. </a:t>
            </a:r>
            <a:endParaRPr lang="sk-SK">
              <a:latin typeface="Georgia" charset="0"/>
            </a:endParaRPr>
          </a:p>
          <a:p>
            <a:r>
              <a:rPr lang="en-US">
                <a:latin typeface="Georgia" charset="0"/>
              </a:rPr>
              <a:t>Though gymnasia provide general education, many grammar schools have specialized classed specializing e.g. in languages, programming or mathematics.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9275"/>
            <a:ext cx="8229600" cy="719138"/>
          </a:xfrm>
        </p:spPr>
        <p:txBody>
          <a:bodyPr>
            <a:normAutofit fontScale="90000"/>
          </a:bodyPr>
          <a:lstStyle/>
          <a:p>
            <a:pPr fontAlgn="auto">
              <a:spcAft>
                <a:spcPts val="0"/>
              </a:spcAft>
              <a:defRPr/>
            </a:pPr>
            <a:r>
              <a:rPr lang="sk-SK" b="1" dirty="0" smtClean="0">
                <a:ea typeface="+mj-ea"/>
              </a:rPr>
              <a:t/>
            </a:r>
            <a:br>
              <a:rPr lang="sk-SK" b="1" dirty="0" smtClean="0">
                <a:ea typeface="+mj-ea"/>
              </a:rPr>
            </a:br>
            <a:r>
              <a:rPr lang="en-GB" b="1" dirty="0" smtClean="0">
                <a:ea typeface="+mj-ea"/>
              </a:rPr>
              <a:t>Universities</a:t>
            </a:r>
            <a:r>
              <a:rPr lang="sk-SK" b="1" dirty="0" smtClean="0">
                <a:ea typeface="+mj-ea"/>
              </a:rPr>
              <a:t> in Slovakia </a:t>
            </a:r>
            <a:br>
              <a:rPr lang="sk-SK" b="1" dirty="0" smtClean="0">
                <a:ea typeface="+mj-ea"/>
              </a:rPr>
            </a:br>
            <a:endParaRPr lang="sk-SK" dirty="0">
              <a:ea typeface="+mj-ea"/>
            </a:endParaRPr>
          </a:p>
        </p:txBody>
      </p:sp>
      <p:sp>
        <p:nvSpPr>
          <p:cNvPr id="25603" name="Zástupný symbol obsahu 2"/>
          <p:cNvSpPr>
            <a:spLocks noGrp="1"/>
          </p:cNvSpPr>
          <p:nvPr>
            <p:ph idx="1"/>
          </p:nvPr>
        </p:nvSpPr>
        <p:spPr>
          <a:xfrm>
            <a:off x="457200" y="1341438"/>
            <a:ext cx="8229600" cy="5232400"/>
          </a:xfrm>
        </p:spPr>
        <p:txBody>
          <a:bodyPr/>
          <a:lstStyle/>
          <a:p>
            <a:r>
              <a:rPr lang="en-US">
                <a:latin typeface="Georgia" charset="0"/>
              </a:rPr>
              <a:t>After secondary school graduation students can apply for a university study. To enter a university, students have to pass an entrance exam. Students are chosen based on the secondary study results and entrance exam results. </a:t>
            </a:r>
            <a:endParaRPr lang="sk-SK">
              <a:latin typeface="Georgia" charset="0"/>
            </a:endParaRPr>
          </a:p>
          <a:p>
            <a:r>
              <a:rPr lang="en-US">
                <a:latin typeface="Georgia" charset="0"/>
              </a:rPr>
              <a:t>Full university education in Slovakia lasts five year, some faculties are organized in 6 year study, e.g. human medicine (MUDr.).</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3"/>
          <p:cNvSpPr>
            <a:spLocks noGrp="1"/>
          </p:cNvSpPr>
          <p:nvPr>
            <p:ph type="title"/>
          </p:nvPr>
        </p:nvSpPr>
        <p:spPr/>
        <p:txBody>
          <a:bodyPr/>
          <a:lstStyle/>
          <a:p>
            <a:r>
              <a:rPr lang="en-GB" b="1">
                <a:latin typeface="Trebuchet MS" charset="0"/>
              </a:rPr>
              <a:t>Content</a:t>
            </a:r>
          </a:p>
        </p:txBody>
      </p:sp>
      <p:sp>
        <p:nvSpPr>
          <p:cNvPr id="6147" name="Zástupný symbol obsahu 4"/>
          <p:cNvSpPr>
            <a:spLocks noGrp="1"/>
          </p:cNvSpPr>
          <p:nvPr>
            <p:ph idx="1"/>
          </p:nvPr>
        </p:nvSpPr>
        <p:spPr/>
        <p:txBody>
          <a:bodyPr/>
          <a:lstStyle/>
          <a:p>
            <a:r>
              <a:rPr lang="en-GB" b="1">
                <a:latin typeface="Georgia" charset="0"/>
              </a:rPr>
              <a:t>School types in Slovakia</a:t>
            </a:r>
          </a:p>
          <a:p>
            <a:r>
              <a:rPr lang="en-GB" b="1">
                <a:latin typeface="Georgia" charset="0"/>
              </a:rPr>
              <a:t>Slovakia school types by levels</a:t>
            </a:r>
          </a:p>
          <a:p>
            <a:r>
              <a:rPr lang="en-GB" b="1">
                <a:latin typeface="Georgia" charset="0"/>
              </a:rPr>
              <a:t>Education in Slovakia</a:t>
            </a:r>
          </a:p>
          <a:p>
            <a:r>
              <a:rPr lang="en-GB" b="1">
                <a:latin typeface="Georgia" charset="0"/>
              </a:rPr>
              <a:t>Kindergarten</a:t>
            </a:r>
            <a:r>
              <a:rPr lang="sk-SK" b="1">
                <a:latin typeface="Georgia" charset="0"/>
              </a:rPr>
              <a:t>s</a:t>
            </a:r>
            <a:r>
              <a:rPr lang="en-GB" b="1">
                <a:latin typeface="Georgia" charset="0"/>
              </a:rPr>
              <a:t> in Slovakia</a:t>
            </a:r>
          </a:p>
          <a:p>
            <a:r>
              <a:rPr lang="en-GB" b="1">
                <a:latin typeface="Georgia" charset="0"/>
              </a:rPr>
              <a:t>Primary schools in Slovakia</a:t>
            </a:r>
          </a:p>
          <a:p>
            <a:r>
              <a:rPr lang="en-GB" b="1">
                <a:latin typeface="Georgia" charset="0"/>
              </a:rPr>
              <a:t>Secondary School</a:t>
            </a:r>
            <a:r>
              <a:rPr lang="sk-SK" b="1">
                <a:latin typeface="Georgia" charset="0"/>
              </a:rPr>
              <a:t>s</a:t>
            </a:r>
            <a:endParaRPr lang="en-GB" b="1">
              <a:latin typeface="Georgia" charset="0"/>
            </a:endParaRPr>
          </a:p>
          <a:p>
            <a:r>
              <a:rPr lang="en-GB" b="1">
                <a:latin typeface="Georgia" charset="0"/>
              </a:rPr>
              <a:t>Universities in Slovakia </a:t>
            </a:r>
          </a:p>
          <a:p>
            <a:pPr>
              <a:buFont typeface="Georgia" charset="0"/>
              <a:buNone/>
            </a:pP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obsahu 2"/>
          <p:cNvSpPr>
            <a:spLocks noGrp="1"/>
          </p:cNvSpPr>
          <p:nvPr>
            <p:ph idx="1"/>
          </p:nvPr>
        </p:nvSpPr>
        <p:spPr>
          <a:xfrm>
            <a:off x="457200" y="571500"/>
            <a:ext cx="8229600" cy="6002338"/>
          </a:xfrm>
        </p:spPr>
        <p:txBody>
          <a:bodyPr/>
          <a:lstStyle/>
          <a:p>
            <a:r>
              <a:rPr lang="en-US" sz="3000">
                <a:latin typeface="Georgia" charset="0"/>
              </a:rPr>
              <a:t>University study in Slovakia is organized in the following stages. </a:t>
            </a:r>
            <a:endParaRPr lang="sk-SK" sz="3000">
              <a:latin typeface="Georgia" charset="0"/>
            </a:endParaRPr>
          </a:p>
          <a:p>
            <a:r>
              <a:rPr lang="en-US" sz="3000">
                <a:latin typeface="Georgia" charset="0"/>
              </a:rPr>
              <a:t>Stage one, bachelor study lasts 3-4 years and graduates obtain Bachelor title (abb. Bc.). </a:t>
            </a:r>
            <a:endParaRPr lang="sk-SK" sz="3000">
              <a:latin typeface="Georgia" charset="0"/>
            </a:endParaRPr>
          </a:p>
          <a:p>
            <a:r>
              <a:rPr lang="en-US" sz="3000">
                <a:latin typeface="Georgia" charset="0"/>
              </a:rPr>
              <a:t>Stage two usually lasts 2 years and graduates obtain the following titles:</a:t>
            </a:r>
          </a:p>
          <a:p>
            <a:r>
              <a:rPr lang="en-US" sz="3000">
                <a:latin typeface="Georgia" charset="0"/>
              </a:rPr>
              <a:t>Master (abb. Mgr.)</a:t>
            </a:r>
          </a:p>
          <a:p>
            <a:r>
              <a:rPr lang="en-US" sz="3000">
                <a:latin typeface="Georgia" charset="0"/>
              </a:rPr>
              <a:t>Engineer (abb. Ing.)</a:t>
            </a:r>
          </a:p>
          <a:p>
            <a:r>
              <a:rPr lang="en-US" sz="3000">
                <a:latin typeface="Georgia" charset="0"/>
              </a:rPr>
              <a:t>Doctor title is based on studied branch (MUDr., MVDr., MDDr.) </a:t>
            </a:r>
          </a:p>
          <a:p>
            <a:endParaRPr lang="sk-SK" sz="300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obsahu 2"/>
          <p:cNvSpPr>
            <a:spLocks noGrp="1"/>
          </p:cNvSpPr>
          <p:nvPr>
            <p:ph idx="1"/>
          </p:nvPr>
        </p:nvSpPr>
        <p:spPr>
          <a:xfrm>
            <a:off x="457200" y="1628775"/>
            <a:ext cx="8229600" cy="4945063"/>
          </a:xfrm>
        </p:spPr>
        <p:txBody>
          <a:bodyPr/>
          <a:lstStyle/>
          <a:p>
            <a:r>
              <a:rPr lang="en-US">
                <a:latin typeface="Georgia" charset="0"/>
              </a:rPr>
              <a:t>The university title is obtained after writing a diploma work and passing state exam on a promotion ceremony. </a:t>
            </a:r>
            <a:endParaRPr lang="sk-SK">
              <a:latin typeface="Georgia" charset="0"/>
            </a:endParaRPr>
          </a:p>
          <a:p>
            <a:r>
              <a:rPr lang="en-US">
                <a:latin typeface="Georgia" charset="0"/>
              </a:rPr>
              <a:t>Most professions require second stage university degree. </a:t>
            </a:r>
            <a:endParaRPr lang="sk-SK">
              <a:latin typeface="Georgia" charset="0"/>
            </a:endParaRPr>
          </a:p>
          <a:p>
            <a:r>
              <a:rPr lang="en-US">
                <a:latin typeface="Georgia" charset="0"/>
              </a:rPr>
              <a:t>Stage three is called </a:t>
            </a:r>
            <a:r>
              <a:rPr lang="en-GB">
                <a:latin typeface="Georgia" charset="0"/>
              </a:rPr>
              <a:t>postgraduate </a:t>
            </a:r>
            <a:r>
              <a:rPr lang="en-US">
                <a:latin typeface="Georgia" charset="0"/>
              </a:rPr>
              <a:t>study and last 3-</a:t>
            </a:r>
            <a:r>
              <a:rPr lang="sk-SK">
                <a:latin typeface="Georgia" charset="0"/>
              </a:rPr>
              <a:t>5</a:t>
            </a:r>
            <a:r>
              <a:rPr lang="en-US">
                <a:latin typeface="Georgia" charset="0"/>
              </a:rPr>
              <a:t> years. Graduates obtain a </a:t>
            </a:r>
            <a:r>
              <a:rPr lang="en-GB">
                <a:latin typeface="Georgia" charset="0"/>
              </a:rPr>
              <a:t>title </a:t>
            </a:r>
            <a:r>
              <a:rPr lang="en-US">
                <a:latin typeface="Georgia" charset="0"/>
              </a:rPr>
              <a:t>PhD which is placed after the name.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9275"/>
            <a:ext cx="8229600" cy="1079500"/>
          </a:xfrm>
        </p:spPr>
        <p:txBody>
          <a:bodyPr>
            <a:normAutofit fontScale="90000"/>
          </a:bodyPr>
          <a:lstStyle/>
          <a:p>
            <a:pPr fontAlgn="auto">
              <a:spcAft>
                <a:spcPts val="0"/>
              </a:spcAft>
              <a:defRPr/>
            </a:pPr>
            <a:r>
              <a:rPr lang="sk-SK" b="1" dirty="0" smtClean="0">
                <a:ea typeface="+mj-ea"/>
              </a:rPr>
              <a:t/>
            </a:r>
            <a:br>
              <a:rPr lang="sk-SK" b="1" dirty="0" smtClean="0">
                <a:ea typeface="+mj-ea"/>
              </a:rPr>
            </a:br>
            <a:r>
              <a:rPr lang="en-GB" b="1" dirty="0" smtClean="0">
                <a:ea typeface="+mj-ea"/>
              </a:rPr>
              <a:t>List of universities in </a:t>
            </a:r>
            <a:r>
              <a:rPr lang="sk-SK" b="1" dirty="0" smtClean="0">
                <a:ea typeface="+mj-ea"/>
              </a:rPr>
              <a:t>Bratislava</a:t>
            </a:r>
            <a:r>
              <a:rPr lang="en-GB" b="1" dirty="0" smtClean="0">
                <a:ea typeface="+mj-ea"/>
              </a:rPr>
              <a:t>:</a:t>
            </a:r>
            <a:br>
              <a:rPr lang="en-GB" b="1" dirty="0" smtClean="0">
                <a:ea typeface="+mj-ea"/>
              </a:rPr>
            </a:br>
            <a:endParaRPr lang="en-GB" dirty="0">
              <a:ea typeface="+mj-ea"/>
            </a:endParaRPr>
          </a:p>
        </p:txBody>
      </p:sp>
      <p:sp>
        <p:nvSpPr>
          <p:cNvPr id="3" name="Zástupný symbol obsahu 2"/>
          <p:cNvSpPr>
            <a:spLocks noGrp="1"/>
          </p:cNvSpPr>
          <p:nvPr>
            <p:ph idx="1"/>
          </p:nvPr>
        </p:nvSpPr>
        <p:spPr>
          <a:xfrm>
            <a:off x="457200" y="1557338"/>
            <a:ext cx="8229600" cy="5016500"/>
          </a:xfrm>
        </p:spPr>
        <p:txBody>
          <a:bodyPr>
            <a:normAutofit/>
          </a:bodyPr>
          <a:lstStyle/>
          <a:p>
            <a:pPr>
              <a:lnSpc>
                <a:spcPct val="80000"/>
              </a:lnSpc>
            </a:pPr>
            <a:r>
              <a:rPr lang="en-GB" sz="2600">
                <a:latin typeface="Georgia" charset="0"/>
              </a:rPr>
              <a:t>Comenius University in Bratislava –13 faculties, main university in Slovakia - www.uniba.sk </a:t>
            </a:r>
          </a:p>
          <a:p>
            <a:pPr>
              <a:lnSpc>
                <a:spcPct val="80000"/>
              </a:lnSpc>
            </a:pPr>
            <a:r>
              <a:rPr lang="en-GB" sz="2600">
                <a:latin typeface="Georgia" charset="0"/>
              </a:rPr>
              <a:t>University of Economics in Bratislava - economics and business studies - www.euba.sk </a:t>
            </a:r>
          </a:p>
          <a:p>
            <a:pPr>
              <a:lnSpc>
                <a:spcPct val="80000"/>
              </a:lnSpc>
            </a:pPr>
            <a:r>
              <a:rPr lang="en-GB" sz="2600">
                <a:latin typeface="Georgia" charset="0"/>
              </a:rPr>
              <a:t>Slovak University of Technology in Bratislava – technology studies - www.stuba.sk </a:t>
            </a:r>
          </a:p>
          <a:p>
            <a:pPr>
              <a:lnSpc>
                <a:spcPct val="80000"/>
              </a:lnSpc>
            </a:pPr>
            <a:r>
              <a:rPr lang="en-GB" sz="2600">
                <a:latin typeface="Georgia" charset="0"/>
              </a:rPr>
              <a:t>Slovak Medical University in Bratislava - www.szu.sk </a:t>
            </a:r>
          </a:p>
          <a:p>
            <a:pPr>
              <a:lnSpc>
                <a:spcPct val="80000"/>
              </a:lnSpc>
            </a:pPr>
            <a:r>
              <a:rPr lang="en-GB" sz="2600">
                <a:latin typeface="Georgia" charset="0"/>
              </a:rPr>
              <a:t>Academy of Fine Arts and Design in Bratislava - drawing and sculpturing school studies - www.afad.sk</a:t>
            </a:r>
          </a:p>
          <a:p>
            <a:pPr>
              <a:lnSpc>
                <a:spcPct val="80000"/>
              </a:lnSpc>
            </a:pPr>
            <a:r>
              <a:rPr lang="en-GB" sz="2600">
                <a:latin typeface="Georgia" charset="0"/>
              </a:rPr>
              <a:t>Academy of Performing Arts in Bratislava - theatre and music studies - www.vsmu.sk</a:t>
            </a:r>
          </a:p>
          <a:p>
            <a:pPr>
              <a:lnSpc>
                <a:spcPct val="80000"/>
              </a:lnSpc>
            </a:pPr>
            <a:r>
              <a:rPr lang="en-GB" sz="2600">
                <a:latin typeface="Georgia" charset="0"/>
              </a:rPr>
              <a:t>Police academy in Bratislava - apz.minv.sk </a:t>
            </a:r>
          </a:p>
          <a:p>
            <a:pPr>
              <a:lnSpc>
                <a:spcPct val="80000"/>
              </a:lnSpc>
            </a:pPr>
            <a:endParaRPr lang="sk-SK" sz="260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 for your Attention</a:t>
            </a:r>
            <a:endParaRPr lang="en-US" dirty="0"/>
          </a:p>
        </p:txBody>
      </p:sp>
      <p:sp>
        <p:nvSpPr>
          <p:cNvPr id="3" name="Subtitle 2"/>
          <p:cNvSpPr>
            <a:spLocks noGrp="1"/>
          </p:cNvSpPr>
          <p:nvPr>
            <p:ph type="subTitle" idx="1"/>
          </p:nvPr>
        </p:nvSpPr>
        <p:spPr/>
        <p:txBody>
          <a:bodyPr/>
          <a:lstStyle/>
          <a:p>
            <a:r>
              <a:rPr lang="en-US" dirty="0" smtClean="0"/>
              <a:t>Slovak team</a:t>
            </a:r>
            <a:endParaRPr lang="en-US" dirty="0"/>
          </a:p>
        </p:txBody>
      </p:sp>
    </p:spTree>
    <p:extLst>
      <p:ext uri="{BB962C8B-B14F-4D97-AF65-F5344CB8AC3E}">
        <p14:creationId xmlns:p14="http://schemas.microsoft.com/office/powerpoint/2010/main" val="2795110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5"/>
          <p:cNvSpPr>
            <a:spLocks noGrp="1"/>
          </p:cNvSpPr>
          <p:nvPr>
            <p:ph type="title"/>
          </p:nvPr>
        </p:nvSpPr>
        <p:spPr/>
        <p:txBody>
          <a:bodyPr/>
          <a:lstStyle/>
          <a:p>
            <a:r>
              <a:rPr lang="en-GB" b="1">
                <a:latin typeface="Trebuchet MS" charset="0"/>
              </a:rPr>
              <a:t>School types in Slovakia</a:t>
            </a:r>
          </a:p>
        </p:txBody>
      </p:sp>
      <p:sp>
        <p:nvSpPr>
          <p:cNvPr id="7171" name="Zástupný symbol obsahu 6"/>
          <p:cNvSpPr>
            <a:spLocks noGrp="1"/>
          </p:cNvSpPr>
          <p:nvPr>
            <p:ph idx="1"/>
          </p:nvPr>
        </p:nvSpPr>
        <p:spPr/>
        <p:txBody>
          <a:bodyPr/>
          <a:lstStyle/>
          <a:p>
            <a:r>
              <a:rPr lang="en-US">
                <a:latin typeface="Georgia" charset="0"/>
              </a:rPr>
              <a:t>State schools</a:t>
            </a:r>
          </a:p>
          <a:p>
            <a:r>
              <a:rPr lang="en-US">
                <a:latin typeface="Georgia" charset="0"/>
              </a:rPr>
              <a:t>Schools owned by </a:t>
            </a:r>
            <a:r>
              <a:rPr lang="sk-SK">
                <a:latin typeface="Georgia" charset="0"/>
              </a:rPr>
              <a:t>C</a:t>
            </a:r>
            <a:r>
              <a:rPr lang="en-US">
                <a:latin typeface="Georgia" charset="0"/>
              </a:rPr>
              <a:t>hurch</a:t>
            </a:r>
          </a:p>
          <a:p>
            <a:r>
              <a:rPr lang="en-US">
                <a:latin typeface="Georgia" charset="0"/>
              </a:rPr>
              <a:t>Private schools</a:t>
            </a:r>
          </a:p>
          <a:p>
            <a:pPr>
              <a:buFont typeface="Georgia" charset="0"/>
              <a:buNone/>
            </a:pP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normAutofit fontScale="90000"/>
          </a:bodyPr>
          <a:lstStyle/>
          <a:p>
            <a:r>
              <a:rPr lang="sk-SK" b="1">
                <a:latin typeface="Trebuchet MS" charset="0"/>
              </a:rPr>
              <a:t>Slovakia </a:t>
            </a:r>
            <a:r>
              <a:rPr lang="en-GB" b="1">
                <a:latin typeface="Trebuchet MS" charset="0"/>
              </a:rPr>
              <a:t>school types by levels</a:t>
            </a:r>
          </a:p>
        </p:txBody>
      </p:sp>
      <p:sp>
        <p:nvSpPr>
          <p:cNvPr id="8195" name="Zástupný symbol obsahu 2"/>
          <p:cNvSpPr>
            <a:spLocks noGrp="1"/>
          </p:cNvSpPr>
          <p:nvPr>
            <p:ph idx="1"/>
          </p:nvPr>
        </p:nvSpPr>
        <p:spPr/>
        <p:txBody>
          <a:bodyPr/>
          <a:lstStyle/>
          <a:p>
            <a:r>
              <a:rPr lang="en-US">
                <a:latin typeface="Georgia" charset="0"/>
              </a:rPr>
              <a:t>Kindergartens or pre-school education</a:t>
            </a:r>
            <a:endParaRPr lang="sk-SK">
              <a:latin typeface="Georgia" charset="0"/>
            </a:endParaRPr>
          </a:p>
          <a:p>
            <a:pPr>
              <a:buFont typeface="Georgia" charset="0"/>
              <a:buNone/>
            </a:pPr>
            <a:r>
              <a:rPr lang="en-US">
                <a:latin typeface="Georgia" charset="0"/>
              </a:rPr>
              <a:t> (3-6 years)</a:t>
            </a:r>
          </a:p>
          <a:p>
            <a:r>
              <a:rPr lang="en-US">
                <a:latin typeface="Georgia" charset="0"/>
              </a:rPr>
              <a:t>Primary schools (6-15 years)</a:t>
            </a:r>
          </a:p>
          <a:p>
            <a:r>
              <a:rPr lang="en-US">
                <a:latin typeface="Georgia" charset="0"/>
              </a:rPr>
              <a:t>Secondary schools (15-19 years)</a:t>
            </a:r>
          </a:p>
          <a:p>
            <a:r>
              <a:rPr lang="en-US">
                <a:latin typeface="Georgia" charset="0"/>
              </a:rPr>
              <a:t>Universities (from  19)</a:t>
            </a:r>
          </a:p>
          <a:p>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323850" y="549275"/>
            <a:ext cx="8229600" cy="1066800"/>
          </a:xfrm>
        </p:spPr>
        <p:txBody>
          <a:bodyPr/>
          <a:lstStyle/>
          <a:p>
            <a:r>
              <a:rPr lang="en-GB" b="1">
                <a:latin typeface="Trebuchet MS" charset="0"/>
              </a:rPr>
              <a:t>Education i</a:t>
            </a:r>
            <a:r>
              <a:rPr lang="sk-SK" b="1">
                <a:latin typeface="Trebuchet MS" charset="0"/>
              </a:rPr>
              <a:t>n Slovakia</a:t>
            </a:r>
          </a:p>
        </p:txBody>
      </p:sp>
      <p:sp>
        <p:nvSpPr>
          <p:cNvPr id="9219" name="Zástupný symbol obsahu 2"/>
          <p:cNvSpPr>
            <a:spLocks noGrp="1"/>
          </p:cNvSpPr>
          <p:nvPr>
            <p:ph idx="1"/>
          </p:nvPr>
        </p:nvSpPr>
        <p:spPr>
          <a:xfrm>
            <a:off x="457200" y="1628775"/>
            <a:ext cx="8229600" cy="4945063"/>
          </a:xfrm>
        </p:spPr>
        <p:txBody>
          <a:bodyPr/>
          <a:lstStyle/>
          <a:p>
            <a:r>
              <a:rPr lang="en-US">
                <a:latin typeface="Georgia" charset="0"/>
              </a:rPr>
              <a:t>Most schools in Slovakia are owned by the state</a:t>
            </a:r>
            <a:r>
              <a:rPr lang="sk-SK">
                <a:latin typeface="Georgia" charset="0"/>
              </a:rPr>
              <a:t> </a:t>
            </a:r>
            <a:r>
              <a:rPr lang="en-GB">
                <a:latin typeface="Georgia" charset="0"/>
              </a:rPr>
              <a:t>but </a:t>
            </a:r>
            <a:r>
              <a:rPr lang="en-US">
                <a:latin typeface="Georgia" charset="0"/>
              </a:rPr>
              <a:t>there are a few church-owned and private schools. </a:t>
            </a:r>
            <a:endParaRPr lang="sk-SK">
              <a:latin typeface="Georgia" charset="0"/>
            </a:endParaRPr>
          </a:p>
          <a:p>
            <a:r>
              <a:rPr lang="en-US">
                <a:latin typeface="Georgia" charset="0"/>
              </a:rPr>
              <a:t>Students go to school five days a week, from Monday until Friday. </a:t>
            </a:r>
            <a:endParaRPr lang="sk-SK">
              <a:latin typeface="Georgia" charset="0"/>
            </a:endParaRPr>
          </a:p>
          <a:p>
            <a:r>
              <a:rPr lang="en-US">
                <a:latin typeface="Georgia" charset="0"/>
              </a:rPr>
              <a:t>Summer holiday in primary and secondary schools in Slovakia is from the 1st of July until the 31st of August. There is a few days holiday around Christmas and Easter, and on national holidays.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57200" y="692150"/>
            <a:ext cx="8229600" cy="1152525"/>
          </a:xfrm>
        </p:spPr>
        <p:txBody>
          <a:bodyPr/>
          <a:lstStyle/>
          <a:p>
            <a:r>
              <a:rPr lang="en-GB" b="1">
                <a:latin typeface="Trebuchet MS" charset="0"/>
              </a:rPr>
              <a:t>Kindergarten</a:t>
            </a:r>
            <a:r>
              <a:rPr lang="sk-SK" b="1">
                <a:latin typeface="Trebuchet MS" charset="0"/>
              </a:rPr>
              <a:t> in Slovakia</a:t>
            </a:r>
          </a:p>
        </p:txBody>
      </p:sp>
      <p:sp>
        <p:nvSpPr>
          <p:cNvPr id="14339" name="Zástupný symbol obsahu 2"/>
          <p:cNvSpPr>
            <a:spLocks noGrp="1"/>
          </p:cNvSpPr>
          <p:nvPr>
            <p:ph idx="1"/>
          </p:nvPr>
        </p:nvSpPr>
        <p:spPr>
          <a:xfrm>
            <a:off x="457200" y="1700213"/>
            <a:ext cx="8229600" cy="4873625"/>
          </a:xfrm>
        </p:spPr>
        <p:txBody>
          <a:bodyPr/>
          <a:lstStyle/>
          <a:p>
            <a:r>
              <a:rPr lang="en-US">
                <a:latin typeface="Georgia" charset="0"/>
              </a:rPr>
              <a:t>Education in Slovakia starts in kindergartens. Pre school education starts at the age of 3, but is not compulsory. Children learn to draw, recite, sing, </a:t>
            </a:r>
            <a:r>
              <a:rPr lang="en-GB">
                <a:latin typeface="Georgia" charset="0"/>
              </a:rPr>
              <a:t>colours</a:t>
            </a:r>
            <a:r>
              <a:rPr lang="en-US">
                <a:latin typeface="Georgia" charset="0"/>
              </a:rPr>
              <a:t>, numbers, information about nature, thing that surround them. At the age of 5, the last year of kindergarten they study geometrical shapes, months of the year, days of week etc. </a:t>
            </a:r>
            <a:endParaRPr lang="sk-SK">
              <a:latin typeface="Georgia" charset="0"/>
            </a:endParaRPr>
          </a:p>
          <a:p>
            <a:r>
              <a:rPr lang="en-US">
                <a:latin typeface="Georgia" charset="0"/>
              </a:rPr>
              <a:t>Teachers of Slovakia kindergarten have to have pedagogical education either secondary pedagogical school or university.</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obsahu 2"/>
          <p:cNvSpPr>
            <a:spLocks noGrp="1"/>
          </p:cNvSpPr>
          <p:nvPr>
            <p:ph idx="1"/>
          </p:nvPr>
        </p:nvSpPr>
        <p:spPr>
          <a:xfrm>
            <a:off x="457200" y="571500"/>
            <a:ext cx="8229600" cy="6002338"/>
          </a:xfrm>
        </p:spPr>
        <p:txBody>
          <a:bodyPr/>
          <a:lstStyle/>
          <a:p>
            <a:r>
              <a:rPr lang="en-US" sz="3000" dirty="0" smtClean="0">
                <a:latin typeface="Georgia" charset="0"/>
              </a:rPr>
              <a:t>Primary </a:t>
            </a:r>
            <a:r>
              <a:rPr lang="en-US" sz="3000" dirty="0">
                <a:latin typeface="Georgia" charset="0"/>
              </a:rPr>
              <a:t>education in Slovakia lasts for nine years and is compulsory. It is divided into two stages of </a:t>
            </a:r>
            <a:r>
              <a:rPr lang="en-GB" sz="3000" dirty="0">
                <a:latin typeface="Georgia" charset="0"/>
              </a:rPr>
              <a:t>four</a:t>
            </a:r>
            <a:r>
              <a:rPr lang="en-US" sz="3000" dirty="0">
                <a:latin typeface="Georgia" charset="0"/>
              </a:rPr>
              <a:t> and five years. Children start attending primary school at the age of 6 till 15. </a:t>
            </a:r>
            <a:endParaRPr lang="sk-SK" sz="3000" dirty="0">
              <a:latin typeface="Georgia" charset="0"/>
            </a:endParaRPr>
          </a:p>
          <a:p>
            <a:r>
              <a:rPr lang="en-US" sz="3000" dirty="0">
                <a:latin typeface="Georgia" charset="0"/>
              </a:rPr>
              <a:t>A school year </a:t>
            </a:r>
            <a:r>
              <a:rPr lang="sk-SK" sz="3000" dirty="0">
                <a:latin typeface="Georgia" charset="0"/>
              </a:rPr>
              <a:t>in</a:t>
            </a:r>
            <a:r>
              <a:rPr lang="en-US" sz="3000" dirty="0">
                <a:latin typeface="Georgia" charset="0"/>
              </a:rPr>
              <a:t> Slovakia</a:t>
            </a:r>
            <a:r>
              <a:rPr lang="sk-SK" sz="3000" dirty="0">
                <a:latin typeface="Georgia" charset="0"/>
              </a:rPr>
              <a:t> at</a:t>
            </a:r>
            <a:r>
              <a:rPr lang="en-US" sz="3000" dirty="0">
                <a:latin typeface="Georgia" charset="0"/>
              </a:rPr>
              <a:t> primary and secondary schools consists of two terms. The first term starts on 2nd September and ends at the end of January, the second term starts on 1st February and lasts until 30th June. </a:t>
            </a:r>
            <a:endParaRPr lang="sk-SK" sz="3000" dirty="0">
              <a:latin typeface="Georgia" charset="0"/>
            </a:endParaRPr>
          </a:p>
          <a:p>
            <a:endParaRPr lang="sk-SK" dirty="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obsahu 2"/>
          <p:cNvSpPr>
            <a:spLocks noGrp="1"/>
          </p:cNvSpPr>
          <p:nvPr>
            <p:ph idx="1"/>
          </p:nvPr>
        </p:nvSpPr>
        <p:spPr>
          <a:xfrm>
            <a:off x="457200" y="642938"/>
            <a:ext cx="8229600" cy="5930900"/>
          </a:xfrm>
        </p:spPr>
        <p:txBody>
          <a:bodyPr/>
          <a:lstStyle/>
          <a:p>
            <a:endParaRPr lang="sk-SK" dirty="0">
              <a:latin typeface="Georgia" charset="0"/>
            </a:endParaRPr>
          </a:p>
          <a:p>
            <a:r>
              <a:rPr lang="en-US" dirty="0" smtClean="0">
                <a:latin typeface="Georgia" charset="0"/>
              </a:rPr>
              <a:t>Primary and secondary education in Slovakia is free. Most textbooks and instructional material are distributed for free, returned at the end of the school year</a:t>
            </a:r>
            <a:endParaRPr lang="en-US" dirty="0" smtClean="0">
              <a:latin typeface="Georgia" charset="0"/>
            </a:endParaRPr>
          </a:p>
          <a:p>
            <a:r>
              <a:rPr lang="en-US" dirty="0" smtClean="0">
                <a:latin typeface="Georgia" charset="0"/>
              </a:rPr>
              <a:t>Students </a:t>
            </a:r>
            <a:r>
              <a:rPr lang="en-US" dirty="0">
                <a:latin typeface="Georgia" charset="0"/>
              </a:rPr>
              <a:t>at primary and secondary schools in Slovakia receive marks from 1 to 5, 1 is the best, 5 is the worst. They receive school reports at the end of each school term. Primary and secondary education in Slovakia is at a quite high level compared to many countries of the world. </a:t>
            </a:r>
            <a:endParaRPr lang="sk-SK" dirty="0">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850" y="765175"/>
            <a:ext cx="8229600" cy="1066800"/>
          </a:xfrm>
        </p:spPr>
        <p:txBody>
          <a:bodyPr>
            <a:normAutofit fontScale="90000"/>
          </a:bodyPr>
          <a:lstStyle/>
          <a:p>
            <a:pPr fontAlgn="auto">
              <a:spcAft>
                <a:spcPts val="0"/>
              </a:spcAft>
              <a:defRPr/>
            </a:pPr>
            <a:r>
              <a:rPr lang="sk-SK" b="1" dirty="0" smtClean="0">
                <a:ea typeface="+mj-ea"/>
              </a:rPr>
              <a:t/>
            </a:r>
            <a:br>
              <a:rPr lang="sk-SK" b="1" dirty="0" smtClean="0">
                <a:ea typeface="+mj-ea"/>
              </a:rPr>
            </a:br>
            <a:r>
              <a:rPr lang="en-US" b="1" dirty="0" smtClean="0">
                <a:ea typeface="+mj-ea"/>
              </a:rPr>
              <a:t>Primary schools in Slovakia</a:t>
            </a:r>
            <a:r>
              <a:rPr lang="sk-SK" b="1" dirty="0" smtClean="0">
                <a:ea typeface="+mj-ea"/>
              </a:rPr>
              <a:t/>
            </a:r>
            <a:br>
              <a:rPr lang="sk-SK" b="1" dirty="0" smtClean="0">
                <a:ea typeface="+mj-ea"/>
              </a:rPr>
            </a:br>
            <a:endParaRPr lang="sk-SK" dirty="0">
              <a:ea typeface="+mj-ea"/>
            </a:endParaRPr>
          </a:p>
        </p:txBody>
      </p:sp>
      <p:sp>
        <p:nvSpPr>
          <p:cNvPr id="15363" name="Zástupný symbol obsahu 2"/>
          <p:cNvSpPr>
            <a:spLocks noGrp="1"/>
          </p:cNvSpPr>
          <p:nvPr>
            <p:ph idx="1"/>
          </p:nvPr>
        </p:nvSpPr>
        <p:spPr>
          <a:xfrm>
            <a:off x="457200" y="1989138"/>
            <a:ext cx="8229600" cy="4584700"/>
          </a:xfrm>
        </p:spPr>
        <p:txBody>
          <a:bodyPr/>
          <a:lstStyle/>
          <a:p>
            <a:r>
              <a:rPr lang="en-US">
                <a:latin typeface="Georgia" charset="0"/>
              </a:rPr>
              <a:t>Primary school education starts at the age of 6 </a:t>
            </a:r>
            <a:r>
              <a:rPr lang="sk-SK">
                <a:latin typeface="Georgia" charset="0"/>
              </a:rPr>
              <a:t>years</a:t>
            </a:r>
            <a:r>
              <a:rPr lang="en-US">
                <a:latin typeface="Georgia" charset="0"/>
              </a:rPr>
              <a:t>. </a:t>
            </a:r>
            <a:endParaRPr lang="sk-SK">
              <a:latin typeface="Georgia" charset="0"/>
            </a:endParaRPr>
          </a:p>
          <a:p>
            <a:r>
              <a:rPr lang="en-US">
                <a:latin typeface="Georgia" charset="0"/>
              </a:rPr>
              <a:t> Primary school is divided into two stages. First stage lasts for four years (1st – 4th year of study). Second stage lasts for five years (5th – 9th year of study). </a:t>
            </a:r>
            <a:endParaRPr lang="sk-SK">
              <a:latin typeface="Georgia" charset="0"/>
            </a:endParaRPr>
          </a:p>
          <a:p>
            <a:r>
              <a:rPr lang="en-US">
                <a:latin typeface="Georgia" charset="0"/>
              </a:rPr>
              <a:t>After graduating from the primary school children continue their study at secondary school after passing the entrance exam. </a:t>
            </a:r>
            <a:endParaRPr lang="sk-SK">
              <a:latin typeface="Georgia" charset="0"/>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248</TotalTime>
  <Words>1175</Words>
  <Application>Microsoft Macintosh PowerPoint</Application>
  <PresentationFormat>On-screen Show (4:3)</PresentationFormat>
  <Paragraphs>118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Georgia</vt:lpstr>
      <vt:lpstr>Arial</vt:lpstr>
      <vt:lpstr>Trebuchet MS</vt:lpstr>
      <vt:lpstr>Wingdings 2</vt:lpstr>
      <vt:lpstr>Calibri</vt:lpstr>
      <vt:lpstr>Austin</vt:lpstr>
      <vt:lpstr>Education and School system in Slovakia</vt:lpstr>
      <vt:lpstr>Content</vt:lpstr>
      <vt:lpstr>School types in Slovakia</vt:lpstr>
      <vt:lpstr>Slovakia school types by levels</vt:lpstr>
      <vt:lpstr>Education in Slovakia</vt:lpstr>
      <vt:lpstr>Kindergarten in Slovakia</vt:lpstr>
      <vt:lpstr>PowerPoint Presentation</vt:lpstr>
      <vt:lpstr>PowerPoint Presentation</vt:lpstr>
      <vt:lpstr> Primary schools in Slovakia </vt:lpstr>
      <vt:lpstr>PowerPoint Presentation</vt:lpstr>
      <vt:lpstr>PowerPoint Presentation</vt:lpstr>
      <vt:lpstr>PowerPoint Presentation</vt:lpstr>
      <vt:lpstr>PowerPoint Presentation</vt:lpstr>
      <vt:lpstr> Secondary School </vt:lpstr>
      <vt:lpstr>PowerPoint Presentation</vt:lpstr>
      <vt:lpstr>  Secondary Vocational School  </vt:lpstr>
      <vt:lpstr>PowerPoint Presentation</vt:lpstr>
      <vt:lpstr> Grammar Schools </vt:lpstr>
      <vt:lpstr> Universities in Slovakia  </vt:lpstr>
      <vt:lpstr>PowerPoint Presentation</vt:lpstr>
      <vt:lpstr>PowerPoint Presentation</vt:lpstr>
      <vt:lpstr> List of universities in Bratislava: </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School system in Slovakia</dc:title>
  <dc:creator>Mikuláš</dc:creator>
  <cp:lastModifiedBy>Peter SOSE</cp:lastModifiedBy>
  <cp:revision>53</cp:revision>
  <dcterms:created xsi:type="dcterms:W3CDTF">2010-11-01T17:38:28Z</dcterms:created>
  <dcterms:modified xsi:type="dcterms:W3CDTF">2017-05-26T08:29:30Z</dcterms:modified>
</cp:coreProperties>
</file>