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609"/>
  </p:normalViewPr>
  <p:slideViewPr>
    <p:cSldViewPr>
      <p:cViewPr varScale="1">
        <p:scale>
          <a:sx n="151" d="100"/>
          <a:sy n="151" d="100"/>
        </p:scale>
        <p:origin x="197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Ισοσκελές τρίγωνο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5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D5CE7385-EA74-EB40-A17E-49B212EBDA8A}" type="datetimeFigureOut">
              <a:rPr lang="el-GR"/>
              <a:pPr>
                <a:defRPr/>
              </a:pPr>
              <a:t>26/5/17</a:t>
            </a:fld>
            <a:endParaRPr lang="el-GR"/>
          </a:p>
        </p:txBody>
      </p:sp>
      <p:sp>
        <p:nvSpPr>
          <p:cNvPr id="6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BAC74DC5-4393-954A-A4E0-B64121008A4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2296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31EC5-567F-C44E-9F2D-52424E97857B}" type="datetimeFigureOut">
              <a:rPr lang="el-GR"/>
              <a:pPr>
                <a:defRPr/>
              </a:pPr>
              <a:t>26/5/17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BE4AD-C8C7-8C4C-86E9-FC697BA3D55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6085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4A46-98DF-A24F-9A96-F9FF40F83643}" type="datetimeFigureOut">
              <a:rPr lang="el-GR"/>
              <a:pPr>
                <a:defRPr/>
              </a:pPr>
              <a:t>26/5/17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4002D-475E-404F-9AEE-4B598454768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6946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3D27-8D7F-C141-B54E-D3FA65CC5557}" type="datetimeFigureOut">
              <a:rPr lang="el-GR"/>
              <a:pPr>
                <a:defRPr/>
              </a:pPr>
              <a:t>26/5/17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C0BEE-2212-CE40-A100-79644F84088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9492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Ορθογώνιο τρίγωνο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- Ισοσκελές τρίγωνο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12 - Ευθεία γραμμή σύνδεσης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14 - Ευθεία γραμμή σύνδεσης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CE969-9045-BD42-A026-05E96EBD63B4}" type="datetimeFigureOut">
              <a:rPr lang="el-GR"/>
              <a:pPr>
                <a:defRPr/>
              </a:pPr>
              <a:t>26/5/17</a:t>
            </a:fld>
            <a:endParaRPr lang="el-GR"/>
          </a:p>
        </p:txBody>
      </p:sp>
      <p:sp>
        <p:nvSpPr>
          <p:cNvPr id="9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362E0E9E-59BF-D249-BD72-DDF833EE76F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35226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009CF-392C-7E4B-BAF7-AFDC33D077DA}" type="datetimeFigureOut">
              <a:rPr lang="el-GR"/>
              <a:pPr>
                <a:defRPr/>
              </a:pPr>
              <a:t>26/5/17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53AEE-3EA4-3040-8414-11B93BC17C0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408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D743E-0426-B34F-8263-1D54DD9DAECA}" type="datetimeFigureOut">
              <a:rPr lang="el-GR"/>
              <a:pPr>
                <a:defRPr/>
              </a:pPr>
              <a:t>26/5/17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9C23C1EC-C0C1-9A41-8918-E6D93123006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36074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DC4F1-050B-524C-A08F-A8BB66574BAB}" type="datetimeFigureOut">
              <a:rPr lang="el-GR"/>
              <a:pPr>
                <a:defRPr/>
              </a:pPr>
              <a:t>26/5/17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4E128-FEAE-A24C-8625-FD1209ECC5E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0415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61469-ECBE-9142-8FB4-EDBD97758B22}" type="datetimeFigureOut">
              <a:rPr lang="el-GR"/>
              <a:pPr>
                <a:defRPr/>
              </a:pPr>
              <a:t>26/5/17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396FD-AB1C-6544-A489-C43982DD458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6892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9ED30FC-85CB-9C40-86A2-6700482F67A9}" type="datetimeFigureOut">
              <a:rPr lang="el-GR"/>
              <a:pPr>
                <a:defRPr/>
              </a:pPr>
              <a:t>26/5/17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50E369B3-DAD3-574F-B02C-B95AC88A0A3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14146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FA69D21-39BA-1543-AE60-A4DCCE39C145}" type="datetimeFigureOut">
              <a:rPr lang="el-GR"/>
              <a:pPr>
                <a:defRPr/>
              </a:pPr>
              <a:t>26/5/17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0FC9C205-B69D-A948-81F0-7FC2A9ADC99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34606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30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  <a:endParaRPr lang="en-US" alt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2233AC9-527A-4348-A2B3-94B66E97E96D}" type="datetimeFigureOut">
              <a:rPr lang="el-GR"/>
              <a:pPr>
                <a:defRPr/>
              </a:pPr>
              <a:t>26/5/17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charset="0"/>
              </a:defRPr>
            </a:lvl1pPr>
          </a:lstStyle>
          <a:p>
            <a:fld id="{019809D6-B4CB-BC40-9657-50F16AC5CB34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08" r:id="rId4"/>
    <p:sldLayoutId id="2147483716" r:id="rId5"/>
    <p:sldLayoutId id="2147483709" r:id="rId6"/>
    <p:sldLayoutId id="2147483710" r:id="rId7"/>
    <p:sldLayoutId id="2147483717" r:id="rId8"/>
    <p:sldLayoutId id="2147483718" r:id="rId9"/>
    <p:sldLayoutId id="2147483711" r:id="rId10"/>
    <p:sldLayoutId id="2147483712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microsoft.com/office/2007/relationships/media" Target="file:///C:\Users\ANNA\Videos\1Beethoven_Moonlight_Sonata_Sonata_al_chiaro_di_lu.mp3" TargetMode="External"/><Relationship Id="rId2" Type="http://schemas.openxmlformats.org/officeDocument/2006/relationships/audio" Target="file:///C:\Users\ANNA\Videos\1Beethoven_Moonlight_Sonata_Sonata_al_chiaro_di_lu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Greek educational System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9458" name="Picture 2" descr="http://mapsof.net/uploads/static-maps/Greece_flag_ma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2420888"/>
            <a:ext cx="3816424" cy="37433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1Beethoven_Moonlight_Sonata_Sonata_al_chiaro_di_lu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1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3" showWhenStopped="0">
                <p:cTn id="16" repeatCount="1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1680" y="1268760"/>
            <a:ext cx="5328592" cy="42484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7411" name="4 - Ορθογώνιο"/>
          <p:cNvSpPr>
            <a:spLocks noChangeArrowheads="1"/>
          </p:cNvSpPr>
          <p:nvPr/>
        </p:nvSpPr>
        <p:spPr bwMode="auto">
          <a:xfrm>
            <a:off x="2843213" y="5661025"/>
            <a:ext cx="2976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charset="0"/>
              </a:rPr>
              <a:t>Beethoven Moonlight Sonata</a:t>
            </a:r>
          </a:p>
        </p:txBody>
      </p:sp>
    </p:spTree>
  </p:cSld>
  <p:clrMapOvr>
    <a:masterClrMapping/>
  </p:clrMapOvr>
  <p:transition advClick="0" advTm="1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Free and obligatory :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 5 to 15 years old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281488"/>
          </a:xfrm>
        </p:spPr>
        <p:txBody>
          <a:bodyPr>
            <a:normAutofit fontScale="850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PRIMARY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   Kindergarten 4-6 years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:    Elementary   6-12 years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SECONDARY: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Gymnasium (junior high) 12-15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  :   Lyceum       (senior high) 15-18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00B050"/>
                </a:solidFill>
              </a:rPr>
              <a:t>University    :   4 – 6  duration years of attendance </a:t>
            </a:r>
            <a:endParaRPr lang="el-G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 advTm="1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Greek Kindergarten 4-6 years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School life starts  in Greece since parents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are obliged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enroll their children in the  Kindergarten,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at the age of 5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                             The Greek kindergarten consists of two  grades 4-5 &amp; 5-6 usually  in  a  mixed class</a:t>
            </a:r>
            <a:r>
              <a:rPr lang="en-US" dirty="0" smtClean="0"/>
              <a:t>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Children from 1.5 – 4 years may addend the Playground: a pedagogical  organized environment, under the Ministry of   Health and Welfare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l-GR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Greek Elementary  6-12 years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435975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‘</a:t>
            </a:r>
            <a:r>
              <a:rPr lang="en-US" dirty="0" err="1" smtClean="0"/>
              <a:t>Demotiko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’ is the elementary  school and  with the Kindergarten consist the </a:t>
            </a:r>
            <a:r>
              <a:rPr lang="en-US" dirty="0" smtClean="0">
                <a:solidFill>
                  <a:schemeClr val="tx2"/>
                </a:solidFill>
              </a:rPr>
              <a:t>Primary Level.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Greek pupils enter the elementary school at the age of six. A school year consists of three semesters and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students evaluation is: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 2</a:t>
            </a:r>
            <a:r>
              <a:rPr lang="en-US" baseline="30000" dirty="0" smtClean="0"/>
              <a:t>nd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 descriptive assessment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4rth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 with letters: A,B,C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6</a:t>
            </a:r>
            <a:r>
              <a:rPr lang="en-US" baseline="30000" dirty="0" smtClean="0"/>
              <a:t>th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 with marks  from 0 to 10. 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7494"/>
            <a:ext cx="8820472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Greek  Gymnasium 12-15 years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Gymnasium (junior high school) is the first level of secondary education, and  the last obligatory one</a:t>
            </a:r>
            <a:r>
              <a:rPr lang="en-US" dirty="0" smtClean="0"/>
              <a:t>. A  student is needed an elementary school’s discharge paper to attend this school.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ach  year requires qualification in final exams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Students are evaluated with marks from 0 to 2</a:t>
            </a:r>
            <a:r>
              <a:rPr lang="en-US" dirty="0" smtClean="0">
                <a:solidFill>
                  <a:schemeClr val="accent1"/>
                </a:solidFill>
              </a:rPr>
              <a:t>0. </a:t>
            </a:r>
            <a:endParaRPr lang="el-G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After Gymnasium 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After the compulsory  9 years of </a:t>
            </a:r>
            <a:r>
              <a:rPr lang="en-US" dirty="0"/>
              <a:t> </a:t>
            </a:r>
            <a:r>
              <a:rPr lang="en-US" dirty="0" smtClean="0"/>
              <a:t>general education and receiving the medium baccalaureate, Students have 3 options: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Lyceum</a:t>
            </a:r>
            <a:r>
              <a:rPr lang="en-US" dirty="0" smtClean="0"/>
              <a:t>,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Technical Vocational School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Vocational Educational</a:t>
            </a:r>
            <a:r>
              <a:rPr lang="en-US" dirty="0" smtClean="0"/>
              <a:t>. </a:t>
            </a:r>
            <a:endParaRPr lang="el-GR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Greek Lyceum  15 -18 years 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the first grade of Lyceum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all students attend the same subjects.</a:t>
            </a:r>
            <a:r>
              <a:rPr lang="en-US" dirty="0" smtClean="0"/>
              <a:t> School exams exist like in the junior high school.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the second grade  </a:t>
            </a:r>
            <a:r>
              <a:rPr lang="en-US" dirty="0" smtClean="0"/>
              <a:t>students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 needed to choose one direction</a:t>
            </a:r>
            <a:r>
              <a:rPr lang="en-US" dirty="0" smtClean="0"/>
              <a:t> of subjects that correspond to their future preference of the University.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Ending the third grade</a:t>
            </a:r>
            <a:r>
              <a:rPr lang="en-US" dirty="0" smtClean="0"/>
              <a:t>  national exams  are held and that determines which University students  will addend.</a:t>
            </a:r>
            <a:endParaRPr lang="el-GR" dirty="0"/>
          </a:p>
        </p:txBody>
      </p:sp>
    </p:spTree>
  </p:cSld>
  <p:clrMapOvr>
    <a:masterClrMapping/>
  </p:clrMapOvr>
  <p:transition advClick="0" advTm="2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Technical  Vocational  Schools                                      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              15-18 years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 is an option among students who do not want to deal with the “heavy” subjects of the Lyceum, and wish to obtain a specialty after completing the attendance.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attendance of Technical Vocational Schools also lasts 3 years.  Include some common subjects with the Lyceum since the 1st grade.  During the 2nd grade, students are needed to choose 2  specialty re</a:t>
            </a:r>
            <a:r>
              <a:rPr lang="en-US" dirty="0"/>
              <a:t>l</a:t>
            </a:r>
            <a:r>
              <a:rPr lang="en-US" dirty="0" smtClean="0"/>
              <a:t>ative subjects, depending on the local school’s availability.</a:t>
            </a:r>
            <a:endParaRPr lang="el-GR" dirty="0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Vocational Educational Schools </a:t>
            </a:r>
            <a:endParaRPr lang="el-G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A</a:t>
            </a:r>
            <a:r>
              <a:rPr lang="en-US" dirty="0" smtClean="0"/>
              <a:t>re a branch of post-junior secondary education that offer the opportunity to attend a sole cycle of subjects corresponding to a specific manual profession such as Car Engineering, Plumbing, Electrics, Refrigerant.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attendance lasts only 2 years.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School exams are needed in order to attend public university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higher education is  divided in to 5 groups: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Humanities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Sciences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Health Sciences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Economics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Military Schools</a:t>
            </a:r>
            <a:r>
              <a:rPr lang="en-US" dirty="0" smtClean="0"/>
              <a:t>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494</Words>
  <Application>Microsoft Macintosh PowerPoint</Application>
  <PresentationFormat>On-screen Show (4:3)</PresentationFormat>
  <Paragraphs>39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Wingdings 2</vt:lpstr>
      <vt:lpstr>Verdana</vt:lpstr>
      <vt:lpstr>Calibri</vt:lpstr>
      <vt:lpstr>Ζωντάνια</vt:lpstr>
      <vt:lpstr>Greek educational System</vt:lpstr>
      <vt:lpstr>Free and obligatory : from 5 to 15 years old</vt:lpstr>
      <vt:lpstr>Greek Kindergarten 4-6 years</vt:lpstr>
      <vt:lpstr>Greek Elementary  6-12 years</vt:lpstr>
      <vt:lpstr>Greek  Gymnasium 12-15 years</vt:lpstr>
      <vt:lpstr>       After Gymnasium </vt:lpstr>
      <vt:lpstr>Greek Lyceum  15 -18 years </vt:lpstr>
      <vt:lpstr>Technical  Vocational  Schools                                                              15-18 years</vt:lpstr>
      <vt:lpstr>Vocational Educational Schools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educational System</dc:title>
  <dc:creator>Microsoft Office User</dc:creator>
  <cp:lastModifiedBy>Microsoft Office User</cp:lastModifiedBy>
  <cp:revision>1</cp:revision>
  <dcterms:created xsi:type="dcterms:W3CDTF">2017-05-26T19:14:32Z</dcterms:created>
  <dcterms:modified xsi:type="dcterms:W3CDTF">2017-05-26T19:14:43Z</dcterms:modified>
</cp:coreProperties>
</file>