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5"/>
    <p:restoredTop sz="94609"/>
  </p:normalViewPr>
  <p:slideViewPr>
    <p:cSldViewPr>
      <p:cViewPr varScale="1">
        <p:scale>
          <a:sx n="151" d="100"/>
          <a:sy n="151" d="100"/>
        </p:scale>
        <p:origin x="1976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9 - Ισοσκελές τρίγωνο"/>
          <p:cNvSpPr/>
          <p:nvPr/>
        </p:nvSpPr>
        <p:spPr>
          <a:xfrm rot="16200000">
            <a:off x="7553325" y="5254626"/>
            <a:ext cx="1893887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5" name="2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1371600" y="6011863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pPr>
              <a:defRPr/>
            </a:pPr>
            <a:fld id="{D5CE7385-EA74-EB40-A17E-49B212EBDA8A}" type="datetimeFigureOut">
              <a:rPr lang="el-GR"/>
              <a:pPr>
                <a:defRPr/>
              </a:pPr>
              <a:t>26/5/17</a:t>
            </a:fld>
            <a:endParaRPr lang="el-GR"/>
          </a:p>
        </p:txBody>
      </p:sp>
      <p:sp>
        <p:nvSpPr>
          <p:cNvPr id="6" name="1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371600" y="5649913"/>
            <a:ext cx="5791200" cy="365125"/>
          </a:xfrm>
        </p:spPr>
        <p:txBody>
          <a:bodyPr tIns="0" bIns="0"/>
          <a:lstStyle>
            <a:lvl1pPr algn="r">
              <a:defRPr sz="11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391525" y="5753100"/>
            <a:ext cx="503238" cy="365125"/>
          </a:xfrm>
        </p:spPr>
        <p:txBody>
          <a:bodyPr anchor="ctr"/>
          <a:lstStyle>
            <a:lvl1pPr>
              <a:defRPr sz="1300">
                <a:solidFill>
                  <a:srgbClr val="FFFFFF"/>
                </a:solidFill>
              </a:defRPr>
            </a:lvl1pPr>
          </a:lstStyle>
          <a:p>
            <a:fld id="{BAC74DC5-4393-954A-A4E0-B64121008A4D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1222964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1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D31EC5-567F-C44E-9F2D-52424E97857B}" type="datetimeFigureOut">
              <a:rPr lang="el-GR"/>
              <a:pPr>
                <a:defRPr/>
              </a:pPr>
              <a:t>26/5/17</a:t>
            </a:fld>
            <a:endParaRPr lang="el-GR"/>
          </a:p>
        </p:txBody>
      </p:sp>
      <p:sp>
        <p:nvSpPr>
          <p:cNvPr id="5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2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BBE4AD-C8C7-8C4C-86E9-FC697BA3D553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1460852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1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424A46-98DF-A24F-9A96-F9FF40F83643}" type="datetimeFigureOut">
              <a:rPr lang="el-GR"/>
              <a:pPr>
                <a:defRPr/>
              </a:pPr>
              <a:t>26/5/17</a:t>
            </a:fld>
            <a:endParaRPr lang="el-GR"/>
          </a:p>
        </p:txBody>
      </p:sp>
      <p:sp>
        <p:nvSpPr>
          <p:cNvPr id="5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2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4002D-475E-404F-9AEE-4B5984547687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369464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075" y="6480175"/>
            <a:ext cx="213360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033D27-8D7F-C141-B54E-D3FA65CC5557}" type="datetimeFigureOut">
              <a:rPr lang="el-GR"/>
              <a:pPr>
                <a:defRPr/>
              </a:pPr>
              <a:t>26/5/17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59263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EC0BEE-2212-CE40-A100-79644F840885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794920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Pr>
        <a:gradFill rotWithShape="1">
          <a:gsLst>
            <a:gs pos="0">
              <a:srgbClr val="000000"/>
            </a:gs>
            <a:gs pos="60001">
              <a:srgbClr val="000000"/>
            </a:gs>
            <a:gs pos="100000">
              <a:srgbClr val="6C6C6C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9 - Ορθογώνιο τρίγωνο"/>
          <p:cNvSpPr/>
          <p:nvPr/>
        </p:nvSpPr>
        <p:spPr>
          <a:xfrm flipV="1">
            <a:off x="6350" y="6350"/>
            <a:ext cx="913130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11 - Ισοσκελές τρίγωνο"/>
          <p:cNvSpPr/>
          <p:nvPr/>
        </p:nvSpPr>
        <p:spPr>
          <a:xfrm rot="5400000" flipV="1">
            <a:off x="7553325" y="309563"/>
            <a:ext cx="1893888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12 - Ευθεία γραμμή σύνδεσης"/>
          <p:cNvCxnSpPr/>
          <p:nvPr/>
        </p:nvCxnSpPr>
        <p:spPr>
          <a:xfrm rot="10800000">
            <a:off x="6469063" y="9525"/>
            <a:ext cx="2673350" cy="1900238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14 - Ευθεία γραμμή σύνδεσης"/>
          <p:cNvCxnSpPr/>
          <p:nvPr/>
        </p:nvCxnSpPr>
        <p:spPr>
          <a:xfrm flipV="1"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/>
          <a:lstStyle>
            <a:lvl1pPr marL="0" algn="l">
              <a:buNone/>
              <a:defRPr sz="3600" b="1" cap="none" baseline="0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8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956425" y="6477000"/>
            <a:ext cx="21336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1CE969-9045-BD42-A026-05E96EBD63B4}" type="datetimeFigureOut">
              <a:rPr lang="el-GR"/>
              <a:pPr>
                <a:defRPr/>
              </a:pPr>
              <a:t>26/5/17</a:t>
            </a:fld>
            <a:endParaRPr lang="el-GR"/>
          </a:p>
        </p:txBody>
      </p:sp>
      <p:sp>
        <p:nvSpPr>
          <p:cNvPr id="9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619375" y="6481763"/>
            <a:ext cx="4260850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0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450263" y="809625"/>
            <a:ext cx="503237" cy="300038"/>
          </a:xfrm>
        </p:spPr>
        <p:txBody>
          <a:bodyPr/>
          <a:lstStyle>
            <a:lvl1pPr>
              <a:defRPr/>
            </a:lvl1pPr>
          </a:lstStyle>
          <a:p>
            <a:fld id="{362E0E9E-59BF-D249-BD72-DDF833EE76F0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7352268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1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7009CF-392C-7E4B-BAF7-AFDC33D077DA}" type="datetimeFigureOut">
              <a:rPr lang="el-GR"/>
              <a:pPr>
                <a:defRPr/>
              </a:pPr>
              <a:t>26/5/17</a:t>
            </a:fld>
            <a:endParaRPr lang="el-GR"/>
          </a:p>
        </p:txBody>
      </p:sp>
      <p:sp>
        <p:nvSpPr>
          <p:cNvPr id="6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2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053AEE-3EA4-3040-8414-11B93BC17C04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114086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075" y="6481763"/>
            <a:ext cx="2130425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5D743E-0426-B34F-8263-1D54DD9DAECA}" type="datetimeFigureOut">
              <a:rPr lang="el-GR"/>
              <a:pPr>
                <a:defRPr/>
              </a:pPr>
              <a:t>26/5/17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6085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589838" y="6483350"/>
            <a:ext cx="503237" cy="301625"/>
          </a:xfrm>
        </p:spPr>
        <p:txBody>
          <a:bodyPr/>
          <a:lstStyle>
            <a:lvl1pPr>
              <a:defRPr/>
            </a:lvl1pPr>
          </a:lstStyle>
          <a:p>
            <a:fld id="{9C23C1EC-C0C1-9A41-8918-E6D931230061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33607402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1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1DC4F1-050B-524C-A08F-A8BB66574BAB}" type="datetimeFigureOut">
              <a:rPr lang="el-GR"/>
              <a:pPr>
                <a:defRPr/>
              </a:pPr>
              <a:t>26/5/17</a:t>
            </a:fld>
            <a:endParaRPr lang="el-GR"/>
          </a:p>
        </p:txBody>
      </p:sp>
      <p:sp>
        <p:nvSpPr>
          <p:cNvPr id="4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2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64E128-FEAE-A24C-8625-FD1209ECC5EC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1904157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61469-ECBE-9142-8FB4-EDBD97758B22}" type="datetimeFigureOut">
              <a:rPr lang="el-GR"/>
              <a:pPr>
                <a:defRPr/>
              </a:pPr>
              <a:t>26/5/17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2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E396FD-AB1C-6544-A489-C43982DD4589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1368920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278563" y="6556375"/>
            <a:ext cx="213360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29ED30FC-85CB-9C40-86A2-6700482F67A9}" type="datetimeFigureOut">
              <a:rPr lang="el-GR"/>
              <a:pPr>
                <a:defRPr/>
              </a:pPr>
              <a:t>26/5/17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135063" y="6556375"/>
            <a:ext cx="514350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410575" y="6556375"/>
            <a:ext cx="503238" cy="301625"/>
          </a:xfrm>
        </p:spPr>
        <p:txBody>
          <a:bodyPr/>
          <a:lstStyle>
            <a:lvl1pPr>
              <a:defRPr sz="900"/>
            </a:lvl1pPr>
          </a:lstStyle>
          <a:p>
            <a:fld id="{50E369B3-DAD3-574F-B02C-B95AC88A0A3E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5141465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Pr>
        <a:gradFill rotWithShape="1">
          <a:gsLst>
            <a:gs pos="0">
              <a:srgbClr val="000000"/>
            </a:gs>
            <a:gs pos="60001">
              <a:srgbClr val="000000"/>
            </a:gs>
            <a:gs pos="100000">
              <a:srgbClr val="6C6C6C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l-GR" noProof="0" smtClean="0"/>
              <a:t>Κάντε κλικ στο εικονίδιο για να προσθέσετε μια εικόνα</a:t>
            </a:r>
            <a:endParaRPr lang="en-US" noProof="0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108700" y="6556375"/>
            <a:ext cx="210185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3FA69D21-39BA-1543-AE60-A4DCCE39C145}" type="datetimeFigureOut">
              <a:rPr lang="el-GR"/>
              <a:pPr>
                <a:defRPr/>
              </a:pPr>
              <a:t>26/5/17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169988" y="6557963"/>
            <a:ext cx="4948237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216900" y="6556375"/>
            <a:ext cx="366713" cy="301625"/>
          </a:xfrm>
        </p:spPr>
        <p:txBody>
          <a:bodyPr/>
          <a:lstStyle>
            <a:lvl1pPr>
              <a:defRPr sz="900"/>
            </a:lvl1pPr>
          </a:lstStyle>
          <a:p>
            <a:fld id="{0FC9C205-B69D-A948-81F0-7FC2A9ADC997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19346060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474747"/>
            </a:gs>
            <a:gs pos="60001">
              <a:srgbClr val="626262"/>
            </a:gs>
            <a:gs pos="100000">
              <a:srgbClr val="8C8C8C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- Ορθογώνιο τρίγωνο"/>
          <p:cNvSpPr/>
          <p:nvPr/>
        </p:nvSpPr>
        <p:spPr>
          <a:xfrm>
            <a:off x="6350" y="14288"/>
            <a:ext cx="9131300" cy="6837362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7 - Ευθεία γραμμή σύνδεσης"/>
          <p:cNvCxnSpPr/>
          <p:nvPr/>
        </p:nvCxnSpPr>
        <p:spPr>
          <a:xfrm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- Ευθεία γραμμή σύνδεσης"/>
          <p:cNvCxnSpPr/>
          <p:nvPr/>
        </p:nvCxnSpPr>
        <p:spPr>
          <a:xfrm rot="10800000" flipV="1">
            <a:off x="6469063" y="4948238"/>
            <a:ext cx="2673350" cy="1900237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68288"/>
            <a:ext cx="8229600" cy="1398587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1030" name="12 - Θέση κειμένου"/>
          <p:cNvSpPr>
            <a:spLocks noGrp="1"/>
          </p:cNvSpPr>
          <p:nvPr>
            <p:ph type="body" idx="1"/>
          </p:nvPr>
        </p:nvSpPr>
        <p:spPr bwMode="auto">
          <a:xfrm>
            <a:off x="457200" y="1882775"/>
            <a:ext cx="82296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n-US"/>
              <a:t>Kλικ για επεξεργασία των στυλ του υποδείγματος</a:t>
            </a:r>
          </a:p>
          <a:p>
            <a:pPr lvl="1"/>
            <a:r>
              <a:rPr lang="el-GR" altLang="en-US"/>
              <a:t>Δεύτερου επιπέδου</a:t>
            </a:r>
          </a:p>
          <a:p>
            <a:pPr lvl="2"/>
            <a:r>
              <a:rPr lang="el-GR" altLang="en-US"/>
              <a:t>Τρίτου επιπέδου</a:t>
            </a:r>
          </a:p>
          <a:p>
            <a:pPr lvl="3"/>
            <a:r>
              <a:rPr lang="el-GR" altLang="en-US"/>
              <a:t>Τέταρτου επιπέδου</a:t>
            </a:r>
          </a:p>
          <a:p>
            <a:pPr lvl="4"/>
            <a:r>
              <a:rPr lang="el-GR" altLang="en-US"/>
              <a:t>Πέμπτου επιπέδου</a:t>
            </a:r>
            <a:endParaRPr lang="en-US" alt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791075" y="6481763"/>
            <a:ext cx="2133600" cy="3016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B2233AC9-527A-4348-A2B3-94B66E97E96D}" type="datetimeFigureOut">
              <a:rPr lang="el-GR"/>
              <a:pPr>
                <a:defRPr/>
              </a:pPr>
              <a:t>26/5/17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57200" y="6481763"/>
            <a:ext cx="4259263" cy="3016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589838" y="6481763"/>
            <a:ext cx="503237" cy="3016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Century Gothic" charset="0"/>
              </a:defRPr>
            </a:lvl1pPr>
          </a:lstStyle>
          <a:p>
            <a:fld id="{019809D6-B4CB-BC40-9657-50F16AC5CB34}" type="slidenum">
              <a:rPr lang="el-GR" altLang="en-US"/>
              <a:pPr/>
              <a:t>‹#›</a:t>
            </a:fld>
            <a:endParaRPr lang="el-GR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08" r:id="rId4"/>
    <p:sldLayoutId id="2147483716" r:id="rId5"/>
    <p:sldLayoutId id="2147483709" r:id="rId6"/>
    <p:sldLayoutId id="2147483710" r:id="rId7"/>
    <p:sldLayoutId id="2147483717" r:id="rId8"/>
    <p:sldLayoutId id="2147483718" r:id="rId9"/>
    <p:sldLayoutId id="2147483711" r:id="rId10"/>
    <p:sldLayoutId id="2147483712" r:id="rId11"/>
  </p:sldLayoutIdLst>
  <p:txStyles>
    <p:titleStyle>
      <a:lvl1pPr marL="484188" algn="l" rtl="0" eaLnBrk="0" fontAlgn="base" hangingPunct="0">
        <a:spcBef>
          <a:spcPct val="0"/>
        </a:spcBef>
        <a:spcAft>
          <a:spcPct val="0"/>
        </a:spcAft>
        <a:defRPr sz="4200" kern="1200">
          <a:ln w="6350">
            <a:solidFill>
              <a:schemeClr val="accent1">
                <a:shade val="43000"/>
              </a:schemeClr>
            </a:solidFill>
          </a:ln>
          <a:solidFill>
            <a:srgbClr val="FF5C9C"/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marL="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2pPr>
      <a:lvl3pPr marL="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3pPr>
      <a:lvl4pPr marL="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4pPr>
      <a:lvl5pPr marL="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5pPr>
      <a:lvl6pPr marL="9413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6pPr>
      <a:lvl7pPr marL="13985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7pPr>
      <a:lvl8pPr marL="18557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8pPr>
      <a:lvl9pPr marL="23129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9pPr>
    </p:titleStyle>
    <p:bodyStyle>
      <a:lvl1pPr marL="447675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325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5000"/>
        <a:buFont typeface="Verdana" charset="0"/>
        <a:buChar char="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49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095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09550" algn="l" rtl="0" eaLnBrk="0" fontAlgn="base" hangingPunct="0">
        <a:spcBef>
          <a:spcPct val="20000"/>
        </a:spcBef>
        <a:spcAft>
          <a:spcPct val="0"/>
        </a:spcAft>
        <a:buClr>
          <a:srgbClr val="FF90B2"/>
        </a:buClr>
        <a:buFont typeface="Wingdings 2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1" Type="http://schemas.microsoft.com/office/2007/relationships/media" Target="file:///C:\Users\ANNA\Videos\1Beethoven_Moonlight_Sonata_Sonata_al_chiaro_di_lu.mp3" TargetMode="External"/><Relationship Id="rId2" Type="http://schemas.openxmlformats.org/officeDocument/2006/relationships/audio" Target="file:///C:\Users\ANNA\Videos\1Beethoven_Moonlight_Sonata_Sonata_al_chiaro_di_lu.mp3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539552" y="980728"/>
            <a:ext cx="7772400" cy="1470025"/>
          </a:xfrm>
        </p:spPr>
        <p:txBody>
          <a:bodyPr/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Greek educational System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19458" name="Picture 2" descr="http://mapsof.net/uploads/static-maps/Greece_flag_map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83768" y="2420888"/>
            <a:ext cx="3816424" cy="374332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5" name="1Beethoven_Moonlight_Sonata_Sonata_al_chiaro_di_lu.mp3">
            <a:hlinkClick r:id="" action="ppaction://media"/>
          </p:cNvPr>
          <p:cNvPicPr>
            <a:picLocks noRot="1"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 advClick="0" advTm="11000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13" showWhenStopped="0">
                <p:cTn id="16" repeatCount="10000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691680" y="1268760"/>
            <a:ext cx="5328592" cy="4248472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17411" name="4 - Ορθογώνιο"/>
          <p:cNvSpPr>
            <a:spLocks noChangeArrowheads="1"/>
          </p:cNvSpPr>
          <p:nvPr/>
        </p:nvSpPr>
        <p:spPr bwMode="auto">
          <a:xfrm>
            <a:off x="2843213" y="5661025"/>
            <a:ext cx="29765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b="1">
                <a:latin typeface="Century Gothic" charset="0"/>
              </a:rPr>
              <a:t>Beethoven Moonlight Sonata</a:t>
            </a:r>
          </a:p>
        </p:txBody>
      </p:sp>
    </p:spTree>
  </p:cSld>
  <p:clrMapOvr>
    <a:masterClrMapping/>
  </p:clrMapOvr>
  <p:transition advClick="0" advTm="10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Free and obligatory :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from 5 to 15 years old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95288" y="1628775"/>
            <a:ext cx="8229600" cy="4281488"/>
          </a:xfrm>
        </p:spPr>
        <p:txBody>
          <a:bodyPr>
            <a:normAutofit fontScale="85000" lnSpcReduction="10000"/>
          </a:bodyPr>
          <a:lstStyle/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en-US" dirty="0" smtClean="0"/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/>
              <a:t>PRIMARY  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:    Kindergarten 4-6 years</a:t>
            </a: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                     :    Elementary   6-12 years</a:t>
            </a: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dirty="0" smtClean="0"/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/>
              <a:t>SECONDARY:  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Gymnasium (junior high) 12-15</a:t>
            </a: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                         :   Lyceum       (senior high) 15-18</a:t>
            </a: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>
                <a:solidFill>
                  <a:srgbClr val="00B050"/>
                </a:solidFill>
              </a:rPr>
              <a:t>University    :   4 – 6  duration years of attendance </a:t>
            </a:r>
            <a:endParaRPr lang="el-GR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 advClick="0" advTm="17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Greek Kindergarten 4-6 years</a:t>
            </a:r>
            <a:endParaRPr lang="el-GR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>
            <a:normAutofit lnSpcReduction="10000"/>
          </a:bodyPr>
          <a:lstStyle/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School life starts  in Greece since parents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are obliged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to enroll their children in the  Kindergarten, 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at the age of 5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                              The Greek kindergarten consists of two  grades 4-5 &amp; 5-6 usually  in  a  mixed class</a:t>
            </a:r>
            <a:r>
              <a:rPr lang="en-US" dirty="0" smtClean="0"/>
              <a:t>.</a:t>
            </a: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Children from 1.5 – 4 years may addend the Playground: a pedagogical  organized environment, under the Ministry of   Health and Welfare</a:t>
            </a: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en-US" dirty="0" smtClean="0"/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el-GR" dirty="0"/>
          </a:p>
        </p:txBody>
      </p:sp>
    </p:spTree>
  </p:cSld>
  <p:clrMapOvr>
    <a:masterClrMapping/>
  </p:clrMapOvr>
  <p:transition advClick="0"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Greek Elementary  6-12 years</a:t>
            </a:r>
            <a:endParaRPr lang="el-GR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882775"/>
            <a:ext cx="8435975" cy="4572000"/>
          </a:xfrm>
        </p:spPr>
        <p:txBody>
          <a:bodyPr>
            <a:normAutofit/>
          </a:bodyPr>
          <a:lstStyle/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/>
              <a:t>‘</a:t>
            </a:r>
            <a:r>
              <a:rPr lang="en-US" dirty="0" err="1" smtClean="0"/>
              <a:t>Demotiko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’ is the elementary  school and  with the Kindergarten consist the </a:t>
            </a:r>
            <a:r>
              <a:rPr lang="en-US" dirty="0" smtClean="0">
                <a:solidFill>
                  <a:schemeClr val="tx2"/>
                </a:solidFill>
              </a:rPr>
              <a:t>Primary Level.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Greek pupils enter the elementary school at the age of six. A school year consists of three semesters and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the students evaluation is: </a:t>
            </a: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  2</a:t>
            </a:r>
            <a:r>
              <a:rPr lang="en-US" baseline="30000" dirty="0" smtClean="0"/>
              <a:t>nd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:  descriptive assessment</a:t>
            </a: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4rth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:  with letters: A,B,C</a:t>
            </a: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/>
              <a:t>5</a:t>
            </a:r>
            <a:r>
              <a:rPr lang="en-US" baseline="30000" dirty="0" smtClean="0"/>
              <a:t>th</a:t>
            </a:r>
            <a:r>
              <a:rPr lang="en-US" dirty="0" smtClean="0"/>
              <a:t> 6</a:t>
            </a:r>
            <a:r>
              <a:rPr lang="en-US" baseline="30000" dirty="0" smtClean="0"/>
              <a:t>th</a:t>
            </a:r>
            <a:r>
              <a:rPr lang="en-US" dirty="0" smtClean="0"/>
              <a:t>  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:  with marks  from 0 to 10. </a:t>
            </a:r>
            <a:endParaRPr lang="el-GR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ransition advClick="0"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267494"/>
            <a:ext cx="8820472" cy="1399032"/>
          </a:xfrm>
        </p:spPr>
        <p:txBody>
          <a:bodyPr/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Greek  Gymnasium 12-15 years</a:t>
            </a:r>
            <a:endParaRPr lang="el-GR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>
            <a:normAutofit/>
          </a:bodyPr>
          <a:lstStyle/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Gymnasium (junior high school) is the first level of secondary education, and  the last obligatory one</a:t>
            </a:r>
            <a:r>
              <a:rPr lang="en-US" dirty="0" smtClean="0"/>
              <a:t>. A  student is needed an elementary school’s discharge paper to attend this school. </a:t>
            </a: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E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ach  year requires qualification in final exams</a:t>
            </a: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Students are evaluated with marks from 0 to 2</a:t>
            </a:r>
            <a:r>
              <a:rPr lang="en-US" dirty="0" smtClean="0">
                <a:solidFill>
                  <a:schemeClr val="accent1"/>
                </a:solidFill>
              </a:rPr>
              <a:t>0. </a:t>
            </a:r>
            <a:endParaRPr lang="el-GR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 advClick="0"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       After Gymnasium </a:t>
            </a:r>
            <a:endParaRPr lang="el-GR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>
            <a:normAutofit/>
          </a:bodyPr>
          <a:lstStyle/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/>
              <a:t>After the compulsory  9 years of </a:t>
            </a:r>
            <a:r>
              <a:rPr lang="en-US" dirty="0"/>
              <a:t> </a:t>
            </a:r>
            <a:r>
              <a:rPr lang="en-US" dirty="0" smtClean="0"/>
              <a:t>general education and receiving the medium baccalaureate, Students have 3 options: </a:t>
            </a: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en-US" dirty="0"/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Lyceum</a:t>
            </a:r>
            <a:r>
              <a:rPr lang="en-US" dirty="0" smtClean="0"/>
              <a:t>,  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Technical Vocational School </a:t>
            </a:r>
            <a:r>
              <a:rPr lang="en-US" dirty="0" smtClean="0"/>
              <a:t>and 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Vocational Educational</a:t>
            </a:r>
            <a:r>
              <a:rPr lang="en-US" dirty="0" smtClean="0"/>
              <a:t>. </a:t>
            </a:r>
            <a:endParaRPr lang="el-GR" dirty="0"/>
          </a:p>
        </p:txBody>
      </p:sp>
    </p:spTree>
  </p:cSld>
  <p:clrMapOvr>
    <a:masterClrMapping/>
  </p:clrMapOvr>
  <p:transition advClick="0" advTm="1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Greek Lyceum  15 -18 years </a:t>
            </a:r>
            <a:endParaRPr lang="el-GR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>
            <a:normAutofit lnSpcReduction="10000"/>
          </a:bodyPr>
          <a:lstStyle/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In the first grade of Lyceum</a:t>
            </a:r>
            <a:r>
              <a:rPr lang="en-US" dirty="0" smtClean="0"/>
              <a:t>,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all students attend the same subjects.</a:t>
            </a:r>
            <a:r>
              <a:rPr lang="en-US" dirty="0" smtClean="0"/>
              <a:t> School exams exist like in the junior high school.</a:t>
            </a: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In the second grade  </a:t>
            </a:r>
            <a:r>
              <a:rPr lang="en-US" dirty="0" smtClean="0"/>
              <a:t>students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are needed to choose one direction</a:t>
            </a:r>
            <a:r>
              <a:rPr lang="en-US" dirty="0" smtClean="0"/>
              <a:t> of subjects that correspond to their future preference of the University.</a:t>
            </a: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Ending the third grade</a:t>
            </a:r>
            <a:r>
              <a:rPr lang="en-US" dirty="0" smtClean="0"/>
              <a:t>  national exams  are held and that determines which University students  will addend.</a:t>
            </a:r>
            <a:endParaRPr lang="el-GR" dirty="0"/>
          </a:p>
        </p:txBody>
      </p:sp>
    </p:spTree>
  </p:cSld>
  <p:clrMapOvr>
    <a:masterClrMapping/>
  </p:clrMapOvr>
  <p:transition advClick="0" advTm="22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267494"/>
            <a:ext cx="9144000" cy="1399032"/>
          </a:xfrm>
        </p:spPr>
        <p:txBody>
          <a:bodyPr/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Technical  Vocational  Schools                                      </a:t>
            </a:r>
            <a:br>
              <a:rPr lang="en-US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r>
              <a:rPr lang="en-US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                       15-18 years</a:t>
            </a:r>
            <a:endParaRPr lang="el-GR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>
            <a:normAutofit fontScale="92500" lnSpcReduction="10000"/>
          </a:bodyPr>
          <a:lstStyle/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This is an option among students who do not want to deal with the “heavy” subjects of the Lyceum, and wish to obtain a specialty after completing the attendance. </a:t>
            </a: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/>
              <a:t>The attendance of Technical Vocational Schools also lasts 3 years.  Include some common subjects with the Lyceum since the 1st grade.  During the 2nd grade, students are needed to choose 2  specialty re</a:t>
            </a:r>
            <a:r>
              <a:rPr lang="en-US" dirty="0"/>
              <a:t>l</a:t>
            </a:r>
            <a:r>
              <a:rPr lang="en-US" dirty="0" smtClean="0"/>
              <a:t>ative subjects, depending on the local school’s availability.</a:t>
            </a:r>
            <a:endParaRPr lang="el-GR" dirty="0"/>
          </a:p>
        </p:txBody>
      </p:sp>
    </p:spTree>
  </p:cSld>
  <p:clrMapOvr>
    <a:masterClrMapping/>
  </p:clrMapOvr>
  <p:transition advTm="2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267494"/>
            <a:ext cx="9144000" cy="1399032"/>
          </a:xfrm>
        </p:spPr>
        <p:txBody>
          <a:bodyPr/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Vocational Educational Schools </a:t>
            </a:r>
            <a:endParaRPr lang="el-GR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>
            <a:normAutofit fontScale="92500" lnSpcReduction="20000"/>
          </a:bodyPr>
          <a:lstStyle/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/>
              <a:t>A</a:t>
            </a:r>
            <a:r>
              <a:rPr lang="en-US" dirty="0" smtClean="0"/>
              <a:t>re a branch of post-junior secondary education that offer the opportunity to attend a sole cycle of subjects corresponding to a specific manual profession such as Car Engineering, Plumbing, Electrics, Refrigerant. </a:t>
            </a: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The attendance lasts only 2 years. </a:t>
            </a: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/>
              <a:t>School exams are needed in order to attend public university</a:t>
            </a: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/>
              <a:t>The higher education is  divided in to 5 groups: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Humanities</a:t>
            </a:r>
            <a:r>
              <a:rPr lang="en-US" dirty="0" smtClean="0"/>
              <a:t>,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Sciences</a:t>
            </a:r>
            <a:r>
              <a:rPr lang="en-US" dirty="0" smtClean="0"/>
              <a:t>,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Health Sciences</a:t>
            </a:r>
            <a:r>
              <a:rPr lang="en-US" dirty="0" smtClean="0"/>
              <a:t>,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Economics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Military Schools</a:t>
            </a:r>
            <a:r>
              <a:rPr lang="en-US" dirty="0" smtClean="0"/>
              <a:t>.</a:t>
            </a: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advClick="0" advTm="2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Ζωντάνια">
  <a:themeElements>
    <a:clrScheme name="Ζωντάνια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Ζωντάνια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Ζωντάνια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0</TotalTime>
  <Words>494</Words>
  <Application>Microsoft Macintosh PowerPoint</Application>
  <PresentationFormat>On-screen Show (4:3)</PresentationFormat>
  <Paragraphs>39</Paragraphs>
  <Slides>10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Century Gothic</vt:lpstr>
      <vt:lpstr>Wingdings 2</vt:lpstr>
      <vt:lpstr>Verdana</vt:lpstr>
      <vt:lpstr>Calibri</vt:lpstr>
      <vt:lpstr>Ζωντάνια</vt:lpstr>
      <vt:lpstr>Greek educational System</vt:lpstr>
      <vt:lpstr>Free and obligatory : from 5 to 15 years old</vt:lpstr>
      <vt:lpstr>Greek Kindergarten 4-6 years</vt:lpstr>
      <vt:lpstr>Greek Elementary  6-12 years</vt:lpstr>
      <vt:lpstr>Greek  Gymnasium 12-15 years</vt:lpstr>
      <vt:lpstr>       After Gymnasium </vt:lpstr>
      <vt:lpstr>Greek Lyceum  15 -18 years </vt:lpstr>
      <vt:lpstr>Technical  Vocational  Schools                                                              15-18 years</vt:lpstr>
      <vt:lpstr>Vocational Educational Schools 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Greek educational System</dc:title>
  <dc:creator>Microsoft Office User</dc:creator>
  <cp:lastModifiedBy>Microsoft Office User</cp:lastModifiedBy>
  <cp:revision>1</cp:revision>
  <dcterms:created xsi:type="dcterms:W3CDTF">2017-05-26T19:14:32Z</dcterms:created>
  <dcterms:modified xsi:type="dcterms:W3CDTF">2017-05-26T19:14:43Z</dcterms:modified>
</cp:coreProperties>
</file>