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  <p:sldMasterId id="2147483662" r:id="rId2"/>
    <p:sldMasterId id="2147483692" r:id="rId3"/>
    <p:sldMasterId id="2147483707" r:id="rId4"/>
    <p:sldMasterId id="2147483780" r:id="rId5"/>
    <p:sldMasterId id="2147483794" r:id="rId6"/>
  </p:sldMasterIdLst>
  <p:notesMasterIdLst>
    <p:notesMasterId r:id="rId22"/>
  </p:notesMasterIdLst>
  <p:handoutMasterIdLst>
    <p:handoutMasterId r:id="rId23"/>
  </p:handoutMasterIdLst>
  <p:sldIdLst>
    <p:sldId id="297" r:id="rId7"/>
    <p:sldId id="307" r:id="rId8"/>
    <p:sldId id="296" r:id="rId9"/>
    <p:sldId id="299" r:id="rId10"/>
    <p:sldId id="301" r:id="rId11"/>
    <p:sldId id="302" r:id="rId12"/>
    <p:sldId id="303" r:id="rId13"/>
    <p:sldId id="304" r:id="rId14"/>
    <p:sldId id="305" r:id="rId15"/>
    <p:sldId id="287" r:id="rId16"/>
    <p:sldId id="306" r:id="rId17"/>
    <p:sldId id="288" r:id="rId18"/>
    <p:sldId id="289" r:id="rId19"/>
    <p:sldId id="293" r:id="rId20"/>
    <p:sldId id="292" r:id="rId21"/>
  </p:sldIdLst>
  <p:sldSz cx="9144000" cy="6858000" type="screen4x3"/>
  <p:notesSz cx="6797675" cy="9926638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FF99"/>
    <a:srgbClr val="660066"/>
    <a:srgbClr val="CCFF66"/>
    <a:srgbClr val="FF99FF"/>
    <a:srgbClr val="FFFFCC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4609" autoAdjust="0"/>
  </p:normalViewPr>
  <p:slideViewPr>
    <p:cSldViewPr>
      <p:cViewPr varScale="1">
        <p:scale>
          <a:sx n="151" d="100"/>
          <a:sy n="151" d="100"/>
        </p:scale>
        <p:origin x="19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D4BDCD-EF4D-1340-AEE9-716DB58F8184}" type="datetimeFigureOut">
              <a:rPr lang="hu-HU"/>
              <a:pPr>
                <a:defRPr/>
              </a:pPr>
              <a:t>2017. 05. 26.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9CC07F-00A7-1742-8F74-9BED941A9C0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88407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0FC4215-83D3-BA4E-A9E8-D953DFC37BA2}" type="datetimeFigureOut">
              <a:rPr lang="hu-HU"/>
              <a:pPr>
                <a:defRPr/>
              </a:pPr>
              <a:t>2017. 05. 26.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EFACF5-B910-BD4E-87F8-216E2829622E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029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384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0245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565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90935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7993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A5E41-74AF-FB47-A237-244AD15F435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8890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52FA4-5E83-EF4D-9E16-8E3948F23EC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367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C8022-C44F-F54F-A49B-2CEA1B7D6CC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8286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BAB01-5AEA-F448-B1D6-3BD6D0A0199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61708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398D3-2D72-5D44-8CE2-285E96BF5C7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71499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307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307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B56A5603-473C-754C-B388-DBA18D29A01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7851536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F4679-48ED-DA42-94E9-20E94CB7FF8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2224440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F0F7C-E579-D746-8E01-0377E11DD45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399257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18912-AC2D-C045-BC8A-AD0B41D3A59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4901638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62512-3D91-564B-8B9F-E145DDC7CE8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73940569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F5717-52FC-4541-AFF6-1A07E3FB4AA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86878194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4BFB9-AC9C-CC4D-8505-7A0DB4EC545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6794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69285-C29C-A14B-A6C5-437458F9C45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2090066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69023-2018-BF42-8D64-732B6850729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3484110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25C04-AE96-D443-8D09-6DF671C9CDA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08479990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FB2CA-8714-DE4A-AA77-DE8E761FEE3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87135939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FD580-A26D-6845-99AD-CC34C3F78DC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7439831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04749-3555-8B45-B631-B9047B55568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32197335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5EB83-4D5C-AC4C-8BB8-6B29C03A4AA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35496925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532B5-F6E2-4040-9AC7-1D70D648CA5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2626164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307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307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C56BB3F7-4806-FB47-A53E-D383857259B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21316974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72266-17C8-6549-88D1-ACA6107010F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6966651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2120FB-8262-3746-B36A-DC240E686A1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5404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09E9D-E451-F141-8B52-113892631F9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1270751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8C13E-464E-3844-A8FD-B8E1C747580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01806588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45CA8-DB05-884F-95A3-B0096689765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3439591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BAFE1-5AD9-B845-AED6-ECBE6006CC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3636757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2C864-CF71-3D47-865D-846CC834015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66592649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CB80D-56D8-9844-BFDA-44562FA3E47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0160945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C821C-874E-3F49-B0FF-8F5C99120DE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77337680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FA9CCC-97A0-194A-B512-4F9D16F6890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6857990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72B1C-51A9-5E48-B78B-8943ECADFD4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52488971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4BD70-3766-3441-9EB2-DFDBB1400EA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2541570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ABC70-8025-5F45-A17B-E3DEA8AD237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36259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03760-9872-A540-9AA3-94F65001B01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8694273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55AB-B0BE-5146-884C-778ECB449E0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50814005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hu-HU" altLang="hu-HU" sz="2400" smtClean="0">
                <a:solidFill>
                  <a:srgbClr val="003366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hu-HU" altLang="hu-HU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307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hu-HU" altLang="hu-HU" noProof="0" smtClean="0"/>
              <a:t>Alcím mintájának szerkesztése</a:t>
            </a:r>
          </a:p>
        </p:txBody>
      </p:sp>
      <p:sp>
        <p:nvSpPr>
          <p:cNvPr id="307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hu-HU" altLang="hu-HU" noProof="0" smtClean="0"/>
              <a:t>Mintacím szerkesztése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B67122D4-5E61-D44A-8166-FCFB45BEC90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5683992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75002-B744-3949-AE63-687A1EDD010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1958396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74EC6-9BA0-694A-BF30-4DE4011C453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4063577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15E9F-384A-9049-B00D-CB3DE8BA818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59782560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C78FE-0697-454B-946B-28ADEEEBE9E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8791881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F3A9D-AF5B-4447-8002-E157123E3F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5033879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43660-76D3-1C43-90EB-D7DF9581FAD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62451476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3EA53-645C-BE46-86A2-C4DDB372C34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71617217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C268C-F0F2-654B-8217-98DE2921C791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196081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7F8E6-E24D-1F40-A2C9-0FD7AF41E0F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1403620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BBC62-431F-CF4A-9143-A0304CE9752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0995402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008D0-37A5-8549-9659-0CC2775ABB2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56938594"/>
      </p:ext>
    </p:extLst>
  </p:cSld>
  <p:clrMapOvr>
    <a:masterClrMapping/>
  </p:clrMapOvr>
  <p:transition spd="slow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4B470-A396-7C46-AD8F-DD810C55755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1612576"/>
      </p:ext>
    </p:extLst>
  </p:cSld>
  <p:clrMapOvr>
    <a:masterClrMapping/>
  </p:clrMapOvr>
  <p:transition spd="slow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CC6DDB-E3A6-F444-87FE-F915876C3B2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2363777"/>
      </p:ext>
    </p:extLst>
  </p:cSld>
  <p:clrMapOvr>
    <a:masterClrMapping/>
  </p:clrMapOvr>
  <p:transition spd="slow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A71F0-4378-794D-8E3F-32AA3A9521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3508148"/>
      </p:ext>
    </p:extLst>
  </p:cSld>
  <p:clrMapOvr>
    <a:masterClrMapping/>
  </p:clrMapOvr>
  <p:transition spd="slow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A763B-DC05-FC4F-B6C2-0394FFDB681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4575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D26D3-5AB0-5243-965E-4060F32DAB8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67185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0314-DED0-374F-A3F9-0B4A8B894966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91369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D367C-A96B-A440-BD8A-C4B0A91CF4D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8864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737EE-DC61-1842-9442-CD6FCB7CF8F6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056870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24840-C75D-7241-912D-95F4FDB78E8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24602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45DBD-901B-224D-BA6C-091D321E43B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99045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0A478-1C04-D548-8700-F3E54E20B25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8865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58CBF-600B-F149-852A-9F73F53B4D0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2312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ADDCA-E563-D740-90DB-086455065C9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46601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07AE3-8E34-1B4F-8B60-95F32B370A45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73639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64168-A0D9-464C-9769-B24954F620C6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90102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A80B5-B950-1147-9413-82FA8A4F386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90266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649F2-7E5C-9140-B5F6-CEA82758E37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971738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CBD98-6D73-104E-9CF0-9B0F8866A0DA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9210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88BDE-0014-2D40-B629-CAFAB9A7AFA3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093928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54FAF-2AFF-014C-A42D-C1AD7FA4342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42968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8605B-7C66-A740-98FC-FDC00199BB60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506137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E197F-3B33-B94E-82C6-F9516D7CA42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836871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3C225-BC61-B944-9305-389982DF0211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75742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CA697-059B-5646-8CDE-90BD8B7B1A5B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333772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5BE012-EA3C-314E-9CAD-14994A961BA2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90853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FFD9B-66C8-BF42-BA8E-46BEC6660499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284943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F375B-427B-1C42-8D89-3E0F1F182054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48690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B6CA8-D3BF-824E-A4F2-0A8AFAA3175F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240667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F0417-8C61-A549-B19B-8D1A4C638117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330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BC389-D2EB-6148-A0C1-85C1BB87EE08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833340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3FF1-A43D-4D40-A353-8BAAFF443891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56289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589A8-CFAE-EF4C-947F-53CD0558212C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7185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8906E-BB31-C349-B5BD-FF43A2A1ADED}" type="slidenum">
              <a:rPr lang="hu-HU" altLang="en-US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2140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4C866B-3B59-7243-98C5-9AE24C267A4E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205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2061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205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366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66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rgbClr val="FFFFFF"/>
                </a:solidFill>
              </a:defRPr>
            </a:lvl1pPr>
          </a:lstStyle>
          <a:p>
            <a:fld id="{F8C3B121-95C2-B34B-B340-67947B75C2D8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ransition spd="slow">
    <p:dissolv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08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3085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08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307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366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66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rgbClr val="FFFFFF"/>
                </a:solidFill>
              </a:defRPr>
            </a:lvl1pPr>
          </a:lstStyle>
          <a:p>
            <a:fld id="{73D9F911-706D-264D-A24F-BBDD2F10A608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  <p:sldLayoutId id="2147484184" r:id="rId13"/>
    <p:sldLayoutId id="2147484185" r:id="rId14"/>
  </p:sldLayoutIdLst>
  <p:transition spd="slow">
    <p:dissolv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4109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4099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410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3366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66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rgbClr val="FFFFFF"/>
                </a:solidFill>
              </a:defRPr>
            </a:lvl1pPr>
          </a:lstStyle>
          <a:p>
            <a:fld id="{07FA8089-718B-F24D-AC80-33E23B3638AC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</p:sldLayoutIdLst>
  <p:transition spd="slow">
    <p:dissolv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EF095964-1726-6D40-A573-A024BEB0FF50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C361626B-EF07-744C-9FB4-0FD805B83429}" type="slidenum">
              <a:rPr lang="hu-HU" altLang="en-US"/>
              <a:pPr/>
              <a:t>‹#›</a:t>
            </a:fld>
            <a:endParaRPr lang="hu-H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Relationship Id="rId11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altLang="hu-HU" sz="3200">
                <a:solidFill>
                  <a:schemeClr val="tx1"/>
                </a:solidFill>
              </a:rPr>
              <a:t>Hungarian  School System</a:t>
            </a:r>
          </a:p>
        </p:txBody>
      </p:sp>
      <p:sp>
        <p:nvSpPr>
          <p:cNvPr id="10243" name="Rectangle 21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3086100" cy="1066800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endParaRPr lang="hu-HU" altLang="hu-HU" sz="2400">
              <a:latin typeface="Century Gothic" charset="0"/>
            </a:endParaRPr>
          </a:p>
          <a:p>
            <a:pPr algn="ctr" eaLnBrk="1" hangingPunct="1">
              <a:buFont typeface="Wingdings" charset="2"/>
              <a:buNone/>
            </a:pPr>
            <a:r>
              <a:rPr lang="hu-HU" altLang="hu-HU" sz="2400"/>
              <a:t>Jászberény</a:t>
            </a:r>
          </a:p>
          <a:p>
            <a:pPr algn="ctr" eaLnBrk="1" hangingPunct="1">
              <a:buFont typeface="Wingdings" charset="2"/>
              <a:buNone/>
            </a:pPr>
            <a:endParaRPr lang="hu-HU" altLang="hu-HU" sz="2400">
              <a:latin typeface="Century Gothic" charset="0"/>
            </a:endParaRPr>
          </a:p>
        </p:txBody>
      </p:sp>
      <p:sp>
        <p:nvSpPr>
          <p:cNvPr id="10244" name="Rectangle 22"/>
          <p:cNvSpPr>
            <a:spLocks noGrp="1" noChangeArrowheads="1"/>
          </p:cNvSpPr>
          <p:nvPr>
            <p:ph sz="quarter" idx="2"/>
          </p:nvPr>
        </p:nvSpPr>
        <p:spPr>
          <a:xfrm>
            <a:off x="827088" y="5734050"/>
            <a:ext cx="3240087" cy="922338"/>
          </a:xfrm>
        </p:spPr>
        <p:txBody>
          <a:bodyPr/>
          <a:lstStyle/>
          <a:p>
            <a:pPr eaLnBrk="1" hangingPunct="1"/>
            <a:endParaRPr lang="hu-HU" altLang="hu-HU" sz="1400"/>
          </a:p>
        </p:txBody>
      </p:sp>
      <p:pic>
        <p:nvPicPr>
          <p:cNvPr id="10245" name="Picture 8" descr="http://jaszberenyonline.hu/sites/default/files/images/Jaszbereny%20c%C3%AD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924175"/>
            <a:ext cx="19526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http://klapkagy.sulinet.hu/newSite/files/Klap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25713"/>
            <a:ext cx="47625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r>
              <a:rPr lang="hu-HU" altLang="hu-HU" i="1">
                <a:latin typeface="Algerian" charset="0"/>
              </a:rPr>
              <a:t>Our workshops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404813"/>
            <a:ext cx="2447925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Workshop for students at metal industry at Electrolux </a:t>
            </a:r>
            <a:br>
              <a:rPr lang="hu-HU" altLang="hu-HU" sz="1800" i="1">
                <a:ea typeface="Arial" charset="0"/>
                <a:cs typeface="Arial" charset="0"/>
              </a:rPr>
            </a:br>
            <a:r>
              <a:rPr lang="hu-HU" altLang="hu-HU" sz="1800" i="1">
                <a:ea typeface="Arial" charset="0"/>
                <a:cs typeface="Arial" charset="0"/>
              </a:rPr>
              <a:t>Lehel Factory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School restaurant for waiters/waitress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Kitchen for cooks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Workshop for cabinet makers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Workshop for shop assistant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 Workshop for hairdressers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Workshop for car mechanics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800" i="1">
                <a:ea typeface="Arial" charset="0"/>
                <a:cs typeface="Arial" charset="0"/>
              </a:rPr>
              <a:t>Private enterprises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hu-HU" altLang="hu-HU" sz="1800" i="1">
              <a:ea typeface="Arial" charset="0"/>
              <a:cs typeface="Arial" charset="0"/>
            </a:endParaRPr>
          </a:p>
        </p:txBody>
      </p:sp>
      <p:pic>
        <p:nvPicPr>
          <p:cNvPr id="39940" name="Picture 4" descr="DSCF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DSCF0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DSCF0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DSCF00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DSCF00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DSCF0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DSCF0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DSCF02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03350"/>
            <a:ext cx="687546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 descr="DSCF02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6875462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hu-HU" altLang="hu-HU" i="1">
                <a:latin typeface="Algerian" charset="0"/>
              </a:rPr>
              <a:t>Training Forms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u-HU" altLang="hu-HU" sz="2400" b="1" i="1"/>
              <a:t>Tecnical secondary school</a:t>
            </a:r>
            <a:endParaRPr lang="hu-HU" altLang="hu-HU" sz="2400"/>
          </a:p>
          <a:p>
            <a:pPr>
              <a:lnSpc>
                <a:spcPct val="80000"/>
              </a:lnSpc>
            </a:pPr>
            <a:r>
              <a:rPr lang="hu-HU" altLang="hu-HU" sz="2400"/>
              <a:t>Transportation</a:t>
            </a:r>
          </a:p>
          <a:p>
            <a:pPr>
              <a:lnSpc>
                <a:spcPct val="80000"/>
              </a:lnSpc>
            </a:pPr>
            <a:r>
              <a:rPr lang="hu-HU" altLang="hu-HU" sz="2400"/>
              <a:t>Trade and marketing</a:t>
            </a:r>
          </a:p>
          <a:p>
            <a:pPr>
              <a:lnSpc>
                <a:spcPct val="80000"/>
              </a:lnSpc>
            </a:pPr>
            <a:r>
              <a:rPr lang="hu-HU" altLang="hu-HU" sz="2400"/>
              <a:t>Catering industry and Tourism</a:t>
            </a:r>
          </a:p>
          <a:p>
            <a:pPr>
              <a:lnSpc>
                <a:spcPct val="80000"/>
              </a:lnSpc>
            </a:pPr>
            <a:r>
              <a:rPr lang="hu-HU" altLang="hu-HU" sz="2400"/>
              <a:t>Adult education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557338"/>
            <a:ext cx="4038600" cy="45259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hu-HU" altLang="hu-HU" b="1" i="1"/>
              <a:t>Vocational school</a:t>
            </a:r>
          </a:p>
          <a:p>
            <a:pPr>
              <a:lnSpc>
                <a:spcPct val="90000"/>
              </a:lnSpc>
            </a:pPr>
            <a:r>
              <a:rPr lang="hu-HU" altLang="hu-HU"/>
              <a:t>Engineering industry</a:t>
            </a:r>
          </a:p>
          <a:p>
            <a:pPr>
              <a:lnSpc>
                <a:spcPct val="90000"/>
              </a:lnSpc>
            </a:pPr>
            <a:r>
              <a:rPr lang="hu-HU" altLang="hu-HU"/>
              <a:t>Electronics-electricity</a:t>
            </a:r>
          </a:p>
          <a:p>
            <a:pPr>
              <a:lnSpc>
                <a:spcPct val="90000"/>
              </a:lnSpc>
            </a:pPr>
            <a:r>
              <a:rPr lang="hu-HU" altLang="hu-HU"/>
              <a:t>Light industry</a:t>
            </a:r>
          </a:p>
          <a:p>
            <a:pPr>
              <a:lnSpc>
                <a:spcPct val="90000"/>
              </a:lnSpc>
            </a:pPr>
            <a:r>
              <a:rPr lang="hu-HU" altLang="hu-HU"/>
              <a:t>Metal industry</a:t>
            </a:r>
          </a:p>
          <a:p>
            <a:pPr>
              <a:lnSpc>
                <a:spcPct val="90000"/>
              </a:lnSpc>
            </a:pPr>
            <a:r>
              <a:rPr lang="hu-HU" altLang="hu-HU"/>
              <a:t>Wood industry</a:t>
            </a:r>
          </a:p>
          <a:p>
            <a:pPr>
              <a:lnSpc>
                <a:spcPct val="90000"/>
              </a:lnSpc>
            </a:pPr>
            <a:r>
              <a:rPr lang="hu-HU" altLang="hu-HU"/>
              <a:t>Agriculture</a:t>
            </a:r>
          </a:p>
          <a:p>
            <a:pPr>
              <a:lnSpc>
                <a:spcPct val="90000"/>
              </a:lnSpc>
            </a:pPr>
            <a:r>
              <a:rPr lang="hu-HU" altLang="hu-HU"/>
              <a:t>Food industry</a:t>
            </a:r>
          </a:p>
          <a:p>
            <a:pPr>
              <a:lnSpc>
                <a:spcPct val="90000"/>
              </a:lnSpc>
            </a:pPr>
            <a:r>
              <a:rPr lang="hu-HU" altLang="hu-HU"/>
              <a:t>Social service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altLang="hu-HU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2411413" y="1125538"/>
            <a:ext cx="1800225" cy="5746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643438" y="1125538"/>
            <a:ext cx="2089150" cy="5032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400" fill="hold"/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  <p:bldP spid="5120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i="1">
                <a:latin typeface="Algerian" charset="0"/>
              </a:rPr>
              <a:t>Photos of the school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16113"/>
            <a:ext cx="2268538" cy="4941887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hu-HU" altLang="hu-HU" sz="1800" b="1"/>
              <a:t>Computer science classrooms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endParaRPr lang="hu-HU" altLang="hu-HU" sz="1800" b="1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hu-HU" altLang="hu-HU" sz="1800" b="1"/>
              <a:t>Libraray</a:t>
            </a:r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endParaRPr lang="hu-HU" altLang="hu-HU" sz="1800" b="1"/>
          </a:p>
          <a:p>
            <a:pPr marL="533400" indent="-533400">
              <a:lnSpc>
                <a:spcPct val="80000"/>
              </a:lnSpc>
              <a:buFontTx/>
              <a:buAutoNum type="arabicPeriod"/>
            </a:pPr>
            <a:r>
              <a:rPr lang="hu-HU" altLang="hu-HU" sz="1800" b="1"/>
              <a:t>Interactive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hu-HU" altLang="hu-HU" sz="1800" b="1"/>
              <a:t>         classroom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hu-HU" altLang="hu-HU" sz="1800" b="1"/>
          </a:p>
          <a:p>
            <a:pPr marL="533400" indent="-533400">
              <a:lnSpc>
                <a:spcPct val="80000"/>
              </a:lnSpc>
              <a:buFontTx/>
              <a:buAutoNum type="arabicPeriod" startAt="4"/>
            </a:pPr>
            <a:r>
              <a:rPr lang="hu-HU" altLang="hu-HU" sz="1800" b="1"/>
              <a:t>Communication room</a:t>
            </a:r>
          </a:p>
          <a:p>
            <a:pPr marL="533400" indent="-533400">
              <a:lnSpc>
                <a:spcPct val="80000"/>
              </a:lnSpc>
              <a:buFontTx/>
              <a:buAutoNum type="arabicPeriod" startAt="4"/>
            </a:pPr>
            <a:endParaRPr lang="hu-HU" altLang="hu-HU" sz="1800" b="1"/>
          </a:p>
          <a:p>
            <a:pPr marL="533400" indent="-533400">
              <a:lnSpc>
                <a:spcPct val="80000"/>
              </a:lnSpc>
              <a:buFontTx/>
              <a:buAutoNum type="arabicPeriod" startAt="5"/>
            </a:pPr>
            <a:r>
              <a:rPr lang="hu-HU" altLang="hu-HU" sz="1800" b="1"/>
              <a:t>Medical consulting room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hu-HU" altLang="hu-HU" sz="1800" b="1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hu-HU" altLang="hu-HU" sz="1800" b="1"/>
              <a:t>6.     Gym  </a:t>
            </a:r>
          </a:p>
        </p:txBody>
      </p:sp>
      <p:pic>
        <p:nvPicPr>
          <p:cNvPr id="41988" name="Picture 4" descr="Klapka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6659562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Klapka 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6659562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DSCF0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6659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DSCF0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6659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DSCF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6659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diaknap2007 0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6659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60350"/>
            <a:ext cx="6357938" cy="1143000"/>
          </a:xfrm>
        </p:spPr>
        <p:txBody>
          <a:bodyPr/>
          <a:lstStyle/>
          <a:p>
            <a:r>
              <a:rPr lang="hu-HU" altLang="hu-HU" sz="3600" i="1">
                <a:latin typeface="Algerian" charset="0"/>
              </a:rPr>
              <a:t>Our traditions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20713"/>
            <a:ext cx="3467100" cy="1252537"/>
          </a:xfrm>
        </p:spPr>
        <p:txBody>
          <a:bodyPr/>
          <a:lstStyle/>
          <a:p>
            <a:r>
              <a:rPr lang="hu-HU" altLang="hu-HU" sz="2000"/>
              <a:t>Ball for school-leaver students</a:t>
            </a:r>
          </a:p>
          <a:p>
            <a:r>
              <a:rPr lang="hu-HU" altLang="hu-HU" sz="2000"/>
              <a:t>School-leaving ceremony</a:t>
            </a:r>
          </a:p>
          <a:p>
            <a:r>
              <a:rPr lang="hu-HU" altLang="hu-HU" sz="2000"/>
              <a:t>Students’ Day</a:t>
            </a:r>
          </a:p>
        </p:txBody>
      </p:sp>
      <p:pic>
        <p:nvPicPr>
          <p:cNvPr id="44036" name="Picture 4" descr="szalag2007 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1800"/>
            <a:ext cx="68754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szalag2007 1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68754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szalag2007 2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687546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DSCF0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90688"/>
            <a:ext cx="6875462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DSCF00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687546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DSCF01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6875462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DSCF010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00213"/>
            <a:ext cx="687546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DSCF025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90688"/>
            <a:ext cx="6875462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 b="1">
                <a:solidFill>
                  <a:srgbClr val="FF0000"/>
                </a:solidFill>
                <a:latin typeface="Times New Roman" charset="0"/>
              </a:rPr>
              <a:t>T</a:t>
            </a:r>
            <a:r>
              <a:rPr lang="en-US" altLang="hu-HU" sz="3200" b="1">
                <a:solidFill>
                  <a:srgbClr val="FF0000"/>
                </a:solidFill>
                <a:latin typeface="Times New Roman" charset="0"/>
              </a:rPr>
              <a:t>he availability of our school is the following:</a:t>
            </a:r>
            <a:r>
              <a:rPr lang="en-US" altLang="hu-HU" sz="4000"/>
              <a:t> </a:t>
            </a:r>
            <a:endParaRPr lang="hu-HU" altLang="hu-HU" sz="4000"/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738" y="1268413"/>
            <a:ext cx="8229600" cy="129698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Adress: 2 Hatvani street J</a:t>
            </a:r>
            <a:r>
              <a:rPr lang="hu-HU" altLang="hu-HU" sz="2400">
                <a:solidFill>
                  <a:srgbClr val="FF0000"/>
                </a:solidFill>
              </a:rPr>
              <a:t>á</a:t>
            </a: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szber</a:t>
            </a:r>
            <a:r>
              <a:rPr lang="hu-HU" altLang="hu-HU" sz="2400">
                <a:solidFill>
                  <a:srgbClr val="FF0000"/>
                </a:solidFill>
              </a:rPr>
              <a:t>é</a:t>
            </a: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ny 5100 Hungary</a:t>
            </a:r>
          </a:p>
          <a:p>
            <a:pPr marL="0" indent="0" algn="ctr"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	   59 Kossuth street J</a:t>
            </a:r>
            <a:r>
              <a:rPr lang="hu-HU" altLang="hu-HU" sz="2400">
                <a:solidFill>
                  <a:srgbClr val="FF0000"/>
                </a:solidFill>
              </a:rPr>
              <a:t>á</a:t>
            </a: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szber</a:t>
            </a:r>
            <a:r>
              <a:rPr lang="hu-HU" altLang="hu-HU" sz="2400">
                <a:solidFill>
                  <a:srgbClr val="FF0000"/>
                </a:solidFill>
              </a:rPr>
              <a:t>é</a:t>
            </a: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ny 5100 Hungary</a:t>
            </a:r>
          </a:p>
          <a:p>
            <a:pPr marL="0" indent="0" algn="ctr"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	         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2268538" y="3141663"/>
            <a:ext cx="4572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E-mail: klapkagyorgyszki@gmail.com</a:t>
            </a:r>
            <a:endParaRPr lang="hu-HU" altLang="hu-HU" sz="200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Web: http://klapkagy.sulinet.hu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506663" y="2684463"/>
            <a:ext cx="4075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Times New Roman" charset="0"/>
              </a:rPr>
              <a:t>Telefon/fax: 00- 36-57-502-750</a:t>
            </a: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1163"/>
            <a:ext cx="17272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221163"/>
            <a:ext cx="16557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868863"/>
            <a:ext cx="17272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/>
      <p:bldP spid="48130" grpId="0" build="p"/>
      <p:bldP spid="481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2481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hu-HU" altLang="hu-HU" sz="2200" b="1">
                <a:solidFill>
                  <a:srgbClr val="FF0000"/>
                </a:solidFill>
                <a:latin typeface="Times New Roman" charset="0"/>
              </a:rPr>
              <a:t>For ages we have been participating in the European Union</a:t>
            </a:r>
            <a:r>
              <a:rPr lang="hu-HU" altLang="hu-HU" sz="2200" b="1">
                <a:solidFill>
                  <a:srgbClr val="FF0000"/>
                </a:solidFill>
              </a:rPr>
              <a:t>’</a:t>
            </a:r>
            <a:r>
              <a:rPr lang="hu-HU" altLang="hu-HU" sz="2200" b="1">
                <a:solidFill>
                  <a:srgbClr val="FF0000"/>
                </a:solidFill>
                <a:latin typeface="Times New Roman" charset="0"/>
              </a:rPr>
              <a:t>s educational programs</a:t>
            </a:r>
          </a:p>
        </p:txBody>
      </p:sp>
      <p:pic>
        <p:nvPicPr>
          <p:cNvPr id="24579" name="Picture 2" descr="DEF-flag-logoeac-LLP_en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4149725"/>
            <a:ext cx="4752975" cy="1681163"/>
          </a:xfrm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38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3"/>
            <a:ext cx="8135937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Some facts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468313" y="2205038"/>
            <a:ext cx="84963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hu-HU" altLang="hu-HU" sz="2400">
                <a:solidFill>
                  <a:srgbClr val="003366"/>
                </a:solidFill>
                <a:latin typeface="Times New Roman" charset="0"/>
              </a:rPr>
              <a:t>     Public education is free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hu-HU" altLang="hu-HU" sz="2400">
                <a:solidFill>
                  <a:srgbClr val="003366"/>
                </a:solidFill>
                <a:latin typeface="Times New Roman" charset="0"/>
              </a:rPr>
              <a:t>     The school year consists of 185 days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hu-HU" altLang="hu-HU" sz="2400">
                <a:solidFill>
                  <a:srgbClr val="003366"/>
                </a:solidFill>
                <a:latin typeface="Times New Roman" charset="0"/>
              </a:rPr>
              <a:t>     The school year stars on  1st of September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hu-HU" altLang="hu-HU" sz="2400">
                <a:solidFill>
                  <a:srgbClr val="003366"/>
                </a:solidFill>
                <a:latin typeface="Times New Roman" charset="0"/>
              </a:rPr>
              <a:t>     There are 3 shorter school breaks and a longer one in summer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hu-HU" altLang="hu-HU" sz="2400">
                <a:solidFill>
                  <a:srgbClr val="003366"/>
                </a:solidFill>
                <a:latin typeface="Times New Roman" charset="0"/>
              </a:rPr>
              <a:t>      There are 5 working days  every week</a:t>
            </a:r>
          </a:p>
        </p:txBody>
      </p:sp>
      <p:pic>
        <p:nvPicPr>
          <p:cNvPr id="12292" name="Picture 9" descr="http://jaszberenyonline.hu/sites/default/files/images/klapkaballagas00jb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5888"/>
            <a:ext cx="282098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http://www.jnsztiszk.hu/tagiskola/klapka_clip_image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43425"/>
            <a:ext cx="28384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http://www.labtoll.hu/hirek_100309_jnkdiakolimpia_ujszasz_elemei/image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68825"/>
            <a:ext cx="277812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5" descr="http://klapkagy.sulinet.hu/newSite/files/00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76763"/>
            <a:ext cx="2665412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362200"/>
            <a:ext cx="3805238" cy="4090988"/>
          </a:xfrm>
        </p:spPr>
        <p:txBody>
          <a:bodyPr/>
          <a:lstStyle/>
          <a:p>
            <a:pPr eaLnBrk="1" hangingPunct="1"/>
            <a:endParaRPr lang="hu-HU" altLang="hu-HU" sz="2000">
              <a:latin typeface="Century Gothic" charset="0"/>
            </a:endParaRPr>
          </a:p>
          <a:p>
            <a:pPr eaLnBrk="1" hangingPunct="1"/>
            <a:r>
              <a:rPr lang="hu-HU" altLang="hu-HU" sz="2000">
                <a:latin typeface="Century Gothic" charset="0"/>
              </a:rPr>
              <a:t>A lesson lasts for 45 minutes</a:t>
            </a:r>
          </a:p>
          <a:p>
            <a:pPr eaLnBrk="1" hangingPunct="1"/>
            <a:r>
              <a:rPr lang="hu-HU" altLang="hu-HU" sz="2000">
                <a:latin typeface="Century Gothic" charset="0"/>
              </a:rPr>
              <a:t>The students are assessed by the teachers (written or oral test) and get a mark from 5 to 1</a:t>
            </a:r>
          </a:p>
          <a:p>
            <a:pPr eaLnBrk="1" hangingPunct="1"/>
            <a:r>
              <a:rPr lang="hu-HU" altLang="hu-HU" sz="2000">
                <a:latin typeface="Century Gothic" charset="0"/>
              </a:rPr>
              <a:t>Education is compulsory up to the age of 16</a:t>
            </a:r>
          </a:p>
          <a:p>
            <a:pPr eaLnBrk="1" hangingPunct="1"/>
            <a:r>
              <a:rPr lang="hu-HU" altLang="hu-HU" sz="2000">
                <a:latin typeface="Century Gothic" charset="0"/>
              </a:rPr>
              <a:t>A class size in a vocational school: between 30 and 40 students</a:t>
            </a:r>
          </a:p>
        </p:txBody>
      </p:sp>
      <p:pic>
        <p:nvPicPr>
          <p:cNvPr id="13315" name="Picture 10" descr="http://www.svk.hu/images/uploads/P1030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2563"/>
            <a:ext cx="42386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324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/>
              <a:t>Secondary Education</a:t>
            </a:r>
          </a:p>
        </p:txBody>
      </p:sp>
      <p:sp>
        <p:nvSpPr>
          <p:cNvPr id="14339" name="Szöveg helye 2"/>
          <p:cNvSpPr>
            <a:spLocks noGrp="1"/>
          </p:cNvSpPr>
          <p:nvPr>
            <p:ph type="body" sz="half" idx="1"/>
          </p:nvPr>
        </p:nvSpPr>
        <p:spPr>
          <a:xfrm>
            <a:off x="827088" y="2259013"/>
            <a:ext cx="3770312" cy="3724275"/>
          </a:xfrm>
        </p:spPr>
        <p:txBody>
          <a:bodyPr/>
          <a:lstStyle/>
          <a:p>
            <a:r>
              <a:rPr lang="hu-HU" altLang="hu-HU"/>
              <a:t>Three types:</a:t>
            </a:r>
          </a:p>
          <a:p>
            <a:r>
              <a:rPr lang="hu-HU" altLang="hu-HU"/>
              <a:t>General secondary school</a:t>
            </a:r>
          </a:p>
          <a:p>
            <a:r>
              <a:rPr lang="hu-HU" altLang="hu-HU"/>
              <a:t> Vocational school</a:t>
            </a:r>
          </a:p>
          <a:p>
            <a:r>
              <a:rPr lang="hu-HU" altLang="hu-HU"/>
              <a:t>Technical school</a:t>
            </a:r>
          </a:p>
        </p:txBody>
      </p:sp>
      <p:pic>
        <p:nvPicPr>
          <p:cNvPr id="14340" name="Picture 7" descr="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420938"/>
            <a:ext cx="4324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14875"/>
            <a:ext cx="28844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755650" y="765175"/>
            <a:ext cx="7924800" cy="1143000"/>
          </a:xfrm>
        </p:spPr>
        <p:txBody>
          <a:bodyPr/>
          <a:lstStyle/>
          <a:p>
            <a:r>
              <a:rPr lang="hu-HU" altLang="hu-HU"/>
              <a:t>General secondary school</a:t>
            </a:r>
          </a:p>
        </p:txBody>
      </p:sp>
      <p:sp>
        <p:nvSpPr>
          <p:cNvPr id="15363" name="Szöveg helye 2"/>
          <p:cNvSpPr>
            <a:spLocks noGrp="1"/>
          </p:cNvSpPr>
          <p:nvPr>
            <p:ph type="body" sz="half" idx="1"/>
          </p:nvPr>
        </p:nvSpPr>
        <p:spPr>
          <a:xfrm>
            <a:off x="755650" y="2317750"/>
            <a:ext cx="3986213" cy="4279900"/>
          </a:xfrm>
        </p:spPr>
        <p:txBody>
          <a:bodyPr/>
          <a:lstStyle/>
          <a:p>
            <a:r>
              <a:rPr lang="hu-HU" altLang="hu-HU"/>
              <a:t>Lasts for 4 years</a:t>
            </a:r>
          </a:p>
          <a:p>
            <a:r>
              <a:rPr lang="hu-HU" altLang="hu-HU"/>
              <a:t>Concludes with a school –leaving exam (matura or final exam)</a:t>
            </a:r>
          </a:p>
          <a:p>
            <a:r>
              <a:rPr lang="hu-HU" altLang="hu-HU"/>
              <a:t>It consist of 5 subject-</a:t>
            </a:r>
            <a:r>
              <a:rPr lang="hu-HU" altLang="hu-HU" sz="1600"/>
              <a:t>Math, Literature and Grammar, History,  a foreign language, 1 subject of the students’ choice</a:t>
            </a:r>
            <a:endParaRPr lang="hu-HU" altLang="hu-HU"/>
          </a:p>
        </p:txBody>
      </p:sp>
      <p:sp>
        <p:nvSpPr>
          <p:cNvPr id="1536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492375"/>
            <a:ext cx="432593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/>
              <a:t>Vocational School</a:t>
            </a:r>
          </a:p>
        </p:txBody>
      </p:sp>
      <p:sp>
        <p:nvSpPr>
          <p:cNvPr id="16387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altLang="hu-HU"/>
              <a:t>Lasts for 3 years</a:t>
            </a:r>
          </a:p>
          <a:p>
            <a:r>
              <a:rPr lang="hu-HU" altLang="hu-HU"/>
              <a:t>Offers training in about 200 professions</a:t>
            </a:r>
          </a:p>
          <a:p>
            <a:r>
              <a:rPr lang="hu-HU" altLang="hu-HU"/>
              <a:t>Gives a skilled worker’s certificate</a:t>
            </a:r>
          </a:p>
          <a:p>
            <a:r>
              <a:rPr lang="hu-HU" altLang="hu-HU"/>
              <a:t>Students usually spend 4 days at school, 6 days in a workshop</a:t>
            </a:r>
          </a:p>
        </p:txBody>
      </p:sp>
      <p:pic>
        <p:nvPicPr>
          <p:cNvPr id="16388" name="Picture 7" descr="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2781300"/>
            <a:ext cx="4324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Technical School</a:t>
            </a:r>
            <a:br>
              <a:rPr lang="hu-HU" altLang="hu-HU"/>
            </a:br>
            <a:endParaRPr lang="hu-HU" altLang="hu-HU"/>
          </a:p>
        </p:txBody>
      </p:sp>
      <p:sp>
        <p:nvSpPr>
          <p:cNvPr id="17411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altLang="hu-HU"/>
              <a:t>Lasts for 4-6 years</a:t>
            </a:r>
          </a:p>
          <a:p>
            <a:r>
              <a:rPr lang="hu-HU" altLang="hu-HU"/>
              <a:t>Offers general and special education as well</a:t>
            </a:r>
          </a:p>
          <a:p>
            <a:r>
              <a:rPr lang="hu-HU" altLang="hu-HU"/>
              <a:t>Gives certificate of Matura exam and skilled worker’s cerificate</a:t>
            </a:r>
          </a:p>
          <a:p>
            <a:r>
              <a:rPr lang="hu-HU" altLang="hu-HU"/>
              <a:t>Prepares students for further studies</a:t>
            </a:r>
          </a:p>
        </p:txBody>
      </p:sp>
      <p:pic>
        <p:nvPicPr>
          <p:cNvPr id="17412" name="Picture 7" descr="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836613"/>
            <a:ext cx="4324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0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500438"/>
            <a:ext cx="4324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F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196975"/>
            <a:ext cx="7772400" cy="4103688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hu-HU" altLang="hu-HU" b="1" i="1"/>
              <a:t>‘</a:t>
            </a:r>
            <a:r>
              <a:rPr lang="hu-HU" altLang="hu-HU" b="1" i="1">
                <a:latin typeface="Algerian" charset="0"/>
              </a:rPr>
              <a:t>Klapka Gy</a:t>
            </a:r>
            <a:r>
              <a:rPr lang="hu-HU" altLang="hu-HU" b="1" i="1"/>
              <a:t>ö</a:t>
            </a:r>
            <a:r>
              <a:rPr lang="hu-HU" altLang="hu-HU" b="1" i="1">
                <a:latin typeface="Algerian" charset="0"/>
              </a:rPr>
              <a:t>rgy</a:t>
            </a:r>
            <a:r>
              <a:rPr lang="hu-HU" altLang="hu-HU" b="1" i="1"/>
              <a:t>’</a:t>
            </a:r>
            <a:r>
              <a:rPr lang="hu-HU" altLang="hu-HU" b="1" i="1">
                <a:latin typeface="Algerian" charset="0"/>
              </a:rPr>
              <a:t/>
            </a:r>
            <a:br>
              <a:rPr lang="hu-HU" altLang="hu-HU" b="1" i="1">
                <a:latin typeface="Algerian" charset="0"/>
              </a:rPr>
            </a:br>
            <a:r>
              <a:rPr lang="hu-HU" altLang="hu-HU" b="1" i="1">
                <a:latin typeface="Algerian" charset="0"/>
              </a:rPr>
              <a:t/>
            </a:r>
            <a:br>
              <a:rPr lang="hu-HU" altLang="hu-HU" b="1" i="1">
                <a:latin typeface="Algerian" charset="0"/>
              </a:rPr>
            </a:br>
            <a:r>
              <a:rPr lang="hu-HU" altLang="hu-HU" b="1" i="1">
                <a:latin typeface="Algerian" charset="0"/>
              </a:rPr>
              <a:t>Technical and Vocational </a:t>
            </a:r>
            <a:br>
              <a:rPr lang="hu-HU" altLang="hu-HU" b="1" i="1">
                <a:latin typeface="Algerian" charset="0"/>
              </a:rPr>
            </a:br>
            <a:r>
              <a:rPr lang="hu-HU" altLang="hu-HU" b="1" i="1">
                <a:latin typeface="Algerian" charset="0"/>
              </a:rPr>
              <a:t>School</a:t>
            </a:r>
            <a:br>
              <a:rPr lang="hu-HU" altLang="hu-HU" b="1" i="1">
                <a:latin typeface="Algerian" charset="0"/>
              </a:rPr>
            </a:br>
            <a:r>
              <a:rPr lang="hu-HU" altLang="hu-HU" b="1" i="1">
                <a:latin typeface="Algerian" charset="0"/>
              </a:rPr>
              <a:t>of SZMSZC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pszulák">
  <a:themeElements>
    <a:clrScheme name="Kapszulák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zulá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zulák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Kapszulák">
  <a:themeElements>
    <a:clrScheme name="Kapszulák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zulá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zulák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apszulák">
  <a:themeElements>
    <a:clrScheme name="Kapszulák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zulá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zulák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zulák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zulák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</Words>
  <Application>Microsoft Macintosh PowerPoint</Application>
  <PresentationFormat>On-screen Show (4:3)</PresentationFormat>
  <Paragraphs>84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Wingdings</vt:lpstr>
      <vt:lpstr>Times New Roman</vt:lpstr>
      <vt:lpstr>Century Gothic</vt:lpstr>
      <vt:lpstr>Algerian</vt:lpstr>
      <vt:lpstr>Alapértelmezett terv</vt:lpstr>
      <vt:lpstr>Kapszulák</vt:lpstr>
      <vt:lpstr>2_Kapszulák</vt:lpstr>
      <vt:lpstr>1_Kapszulák</vt:lpstr>
      <vt:lpstr>1_Alapértelmezett terv</vt:lpstr>
      <vt:lpstr>2_Alapértelmezett terv</vt:lpstr>
      <vt:lpstr>Hungarian  School System</vt:lpstr>
      <vt:lpstr>PowerPoint Presentation</vt:lpstr>
      <vt:lpstr>Some facts</vt:lpstr>
      <vt:lpstr>PowerPoint Presentation</vt:lpstr>
      <vt:lpstr>Secondary Education</vt:lpstr>
      <vt:lpstr>General secondary school</vt:lpstr>
      <vt:lpstr>Vocational School</vt:lpstr>
      <vt:lpstr>Technical School </vt:lpstr>
      <vt:lpstr>‘Klapka György’  Technical and Vocational  School of SZMSZC</vt:lpstr>
      <vt:lpstr>Our workshops</vt:lpstr>
      <vt:lpstr>Training Forms</vt:lpstr>
      <vt:lpstr>Photos of the school</vt:lpstr>
      <vt:lpstr>Our traditions</vt:lpstr>
      <vt:lpstr>The availability of our school is the following: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Hungarian  School System</dc:title>
  <dc:creator>Microsoft Office User</dc:creator>
  <cp:lastModifiedBy>Microsoft Office User</cp:lastModifiedBy>
  <cp:revision>1</cp:revision>
  <cp:lastPrinted>2014-05-08T05:40:24Z</cp:lastPrinted>
  <dcterms:created xsi:type="dcterms:W3CDTF">2017-05-26T19:14:59Z</dcterms:created>
  <dcterms:modified xsi:type="dcterms:W3CDTF">2017-05-26T19:15:07Z</dcterms:modified>
</cp:coreProperties>
</file>