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719" r:id="rId1"/>
  </p:sldMasterIdLst>
  <p:notesMasterIdLst>
    <p:notesMasterId r:id="rId36"/>
  </p:notesMasterIdLst>
  <p:handoutMasterIdLst>
    <p:handoutMasterId r:id="rId37"/>
  </p:handoutMasterIdLst>
  <p:sldIdLst>
    <p:sldId id="256" r:id="rId2"/>
    <p:sldId id="302" r:id="rId3"/>
    <p:sldId id="303" r:id="rId4"/>
    <p:sldId id="258" r:id="rId5"/>
    <p:sldId id="324" r:id="rId6"/>
    <p:sldId id="327" r:id="rId7"/>
    <p:sldId id="260" r:id="rId8"/>
    <p:sldId id="325" r:id="rId9"/>
    <p:sldId id="259" r:id="rId10"/>
    <p:sldId id="293" r:id="rId11"/>
    <p:sldId id="284" r:id="rId12"/>
    <p:sldId id="286" r:id="rId13"/>
    <p:sldId id="276" r:id="rId14"/>
    <p:sldId id="283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272" r:id="rId25"/>
    <p:sldId id="277" r:id="rId26"/>
    <p:sldId id="278" r:id="rId27"/>
    <p:sldId id="321" r:id="rId28"/>
    <p:sldId id="322" r:id="rId29"/>
    <p:sldId id="279" r:id="rId30"/>
    <p:sldId id="301" r:id="rId31"/>
    <p:sldId id="281" r:id="rId32"/>
    <p:sldId id="290" r:id="rId33"/>
    <p:sldId id="291" r:id="rId34"/>
    <p:sldId id="323" r:id="rId35"/>
  </p:sldIdLst>
  <p:sldSz cx="9144000" cy="6858000" type="screen4x3"/>
  <p:notesSz cx="6669088" cy="9926638"/>
  <p:defaultTextStyle>
    <a:defPPr>
      <a:defRPr lang="el-GR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75000"/>
      <a:buFont typeface="Wingdings" charset="2"/>
      <a:buChar char="l"/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75000"/>
      <a:buFont typeface="Wingdings" charset="2"/>
      <a:buChar char="l"/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75000"/>
      <a:buFont typeface="Wingdings" charset="2"/>
      <a:buChar char="l"/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75000"/>
      <a:buFont typeface="Wingdings" charset="2"/>
      <a:buChar char="l"/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75000"/>
      <a:buFont typeface="Wingdings" charset="2"/>
      <a:buChar char="l"/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6">
          <p15:clr>
            <a:srgbClr val="A4A3A4"/>
          </p15:clr>
        </p15:guide>
        <p15:guide id="2" orient="horz" pos="3312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orient="horz" pos="1389">
          <p15:clr>
            <a:srgbClr val="A4A3A4"/>
          </p15:clr>
        </p15:guide>
        <p15:guide id="5" orient="horz" pos="3748">
          <p15:clr>
            <a:srgbClr val="A4A3A4"/>
          </p15:clr>
        </p15:guide>
        <p15:guide id="6" pos="2832">
          <p15:clr>
            <a:srgbClr val="A4A3A4"/>
          </p15:clr>
        </p15:guide>
        <p15:guide id="7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BCB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6" autoAdjust="0"/>
    <p:restoredTop sz="91749" autoAdjust="0"/>
  </p:normalViewPr>
  <p:slideViewPr>
    <p:cSldViewPr>
      <p:cViewPr varScale="1">
        <p:scale>
          <a:sx n="147" d="100"/>
          <a:sy n="147" d="100"/>
        </p:scale>
        <p:origin x="2088" y="184"/>
      </p:cViewPr>
      <p:guideLst>
        <p:guide orient="horz" pos="1536"/>
        <p:guide orient="horz" pos="3312"/>
        <p:guide orient="horz" pos="3024"/>
        <p:guide orient="horz" pos="1389"/>
        <p:guide orient="horz" pos="3748"/>
        <p:guide pos="2832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682" y="-96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2" rIns="91407" bIns="45702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2" rIns="91407" bIns="45702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2" rIns="91407" bIns="45702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2" rIns="91407" bIns="45702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fld id="{6998F5D3-9756-694D-A1A1-F1059F10F1B8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049447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defTabSz="909638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908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algn="r" defTabSz="909638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915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857250" y="744538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5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145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defTabSz="909638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45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 defTabSz="909638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fld id="{AE63731C-9E3E-4047-BCC1-6189C3E5AA9C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8536678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2132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1692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222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273411-DB51-7A41-A6AA-95A3038964B4}" type="slidenum">
              <a:rPr lang="el-GR" altLang="en-US" sz="1200"/>
              <a:pPr eaLnBrk="1" hangingPunct="1"/>
              <a:t>22</a:t>
            </a:fld>
            <a:endParaRPr lang="el-GR" altLang="en-US" sz="1200"/>
          </a:p>
        </p:txBody>
      </p:sp>
    </p:spTree>
    <p:extLst>
      <p:ext uri="{BB962C8B-B14F-4D97-AF65-F5344CB8AC3E}">
        <p14:creationId xmlns:p14="http://schemas.microsoft.com/office/powerpoint/2010/main" val="26306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kumimoji="1" lang="el-GR" sz="240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kumimoji="1" lang="el-GR" sz="240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Char char="l"/>
                <a:defRPr/>
              </a:pPr>
              <a:endParaRPr lang="el-GR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Char char="l"/>
                <a:defRPr/>
              </a:pPr>
              <a:endParaRPr lang="el-GR"/>
            </a:p>
          </p:txBody>
        </p:sp>
      </p:grpSp>
      <p:sp>
        <p:nvSpPr>
          <p:cNvPr id="11981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119820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2438400" y="6248400"/>
            <a:ext cx="2132013" cy="4746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6200" y="6248400"/>
            <a:ext cx="588963" cy="4889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fld id="{2E759CEE-D828-0E41-87E5-F49B84500803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902441616"/>
      </p:ext>
    </p:extLst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854024"/>
      </p:ext>
    </p:extLst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04013" y="908050"/>
            <a:ext cx="1982787" cy="51784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755650" y="908050"/>
            <a:ext cx="5795963" cy="51784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6333783"/>
      </p:ext>
    </p:extLst>
  </p:cSld>
  <p:clrMapOvr>
    <a:masterClrMapping/>
  </p:clrMapOvr>
  <p:transition spd="slow" advClick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Τίτλος, 2 Αντικείμενα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55650" y="908050"/>
            <a:ext cx="7931150" cy="65087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3770313" cy="178593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838200" y="4300538"/>
            <a:ext cx="3770313" cy="1785937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60913" y="2362200"/>
            <a:ext cx="3771900" cy="37242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107176"/>
      </p:ext>
    </p:extLst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2219929"/>
      </p:ext>
    </p:extLst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515719970"/>
      </p:ext>
    </p:extLst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1900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1536498"/>
      </p:ext>
    </p:extLst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988922"/>
      </p:ext>
    </p:extLst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427972"/>
      </p:ext>
    </p:extLst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828556"/>
      </p:ext>
    </p:extLst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1492902259"/>
      </p:ext>
    </p:extLst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9335465"/>
      </p:ext>
    </p:extLst>
  </p:cSld>
  <p:clrMapOvr>
    <a:masterClrMapping/>
  </p:clrMapOvr>
  <p:transition spd="slow"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3"/>
          <p:cNvGrpSpPr>
            <a:grpSpLocks/>
          </p:cNvGrpSpPr>
          <p:nvPr/>
        </p:nvGrpSpPr>
        <p:grpSpPr bwMode="auto">
          <a:xfrm>
            <a:off x="0" y="0"/>
            <a:ext cx="3221038" cy="6858000"/>
            <a:chOff x="0" y="0"/>
            <a:chExt cx="2016" cy="4320"/>
          </a:xfrm>
        </p:grpSpPr>
        <p:sp>
          <p:nvSpPr>
            <p:cNvPr id="118788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Char char="l"/>
                <a:defRPr/>
              </a:pPr>
              <a:endParaRPr lang="el-GR"/>
            </a:p>
          </p:txBody>
        </p:sp>
        <p:sp>
          <p:nvSpPr>
            <p:cNvPr id="118789" name="Freeform 5"/>
            <p:cNvSpPr>
              <a:spLocks/>
            </p:cNvSpPr>
            <p:nvPr userDrawn="1"/>
          </p:nvSpPr>
          <p:spPr bwMode="auto">
            <a:xfrm>
              <a:off x="288" y="0"/>
              <a:ext cx="1728" cy="735"/>
            </a:xfrm>
            <a:custGeom>
              <a:avLst/>
              <a:gdLst/>
              <a:ahLst/>
              <a:cxnLst>
                <a:cxn ang="0">
                  <a:pos x="1728" y="0"/>
                </a:cxn>
                <a:cxn ang="0">
                  <a:pos x="1728" y="480"/>
                </a:cxn>
                <a:cxn ang="0">
                  <a:pos x="380" y="482"/>
                </a:cxn>
                <a:cxn ang="0">
                  <a:pos x="354" y="480"/>
                </a:cxn>
                <a:cxn ang="0">
                  <a:pos x="308" y="489"/>
                </a:cxn>
                <a:cxn ang="0">
                  <a:pos x="246" y="531"/>
                </a:cxn>
                <a:cxn ang="0">
                  <a:pos x="206" y="597"/>
                </a:cxn>
                <a:cxn ang="0">
                  <a:pos x="192" y="666"/>
                </a:cxn>
                <a:cxn ang="0">
                  <a:pos x="192" y="735"/>
                </a:cxn>
                <a:cxn ang="0">
                  <a:pos x="0" y="735"/>
                </a:cxn>
                <a:cxn ang="0">
                  <a:pos x="0" y="480"/>
                </a:cxn>
                <a:cxn ang="0">
                  <a:pos x="0" y="0"/>
                </a:cxn>
                <a:cxn ang="0">
                  <a:pos x="1728" y="0"/>
                </a:cxn>
              </a:cxnLst>
              <a:rect l="0" t="0" r="r" b="b"/>
              <a:pathLst>
                <a:path w="1728" h="735">
                  <a:moveTo>
                    <a:pt x="1728" y="0"/>
                  </a:moveTo>
                  <a:lnTo>
                    <a:pt x="1728" y="480"/>
                  </a:lnTo>
                  <a:lnTo>
                    <a:pt x="380" y="482"/>
                  </a:lnTo>
                  <a:lnTo>
                    <a:pt x="354" y="480"/>
                  </a:lnTo>
                  <a:lnTo>
                    <a:pt x="308" y="489"/>
                  </a:lnTo>
                  <a:cubicBezTo>
                    <a:pt x="290" y="498"/>
                    <a:pt x="263" y="513"/>
                    <a:pt x="246" y="531"/>
                  </a:cubicBezTo>
                  <a:cubicBezTo>
                    <a:pt x="229" y="549"/>
                    <a:pt x="215" y="574"/>
                    <a:pt x="206" y="597"/>
                  </a:cubicBezTo>
                  <a:cubicBezTo>
                    <a:pt x="197" y="620"/>
                    <a:pt x="194" y="643"/>
                    <a:pt x="192" y="666"/>
                  </a:cubicBezTo>
                  <a:lnTo>
                    <a:pt x="192" y="735"/>
                  </a:lnTo>
                  <a:lnTo>
                    <a:pt x="0" y="735"/>
                  </a:lnTo>
                  <a:lnTo>
                    <a:pt x="0" y="480"/>
                  </a:lnTo>
                  <a:lnTo>
                    <a:pt x="0" y="0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buFont typeface="Wingdings" pitchFamily="2" charset="2"/>
                <a:buChar char="l"/>
                <a:defRPr/>
              </a:pPr>
              <a:endParaRPr lang="el-GR"/>
            </a:p>
          </p:txBody>
        </p:sp>
      </p:grpSp>
      <p:grpSp>
        <p:nvGrpSpPr>
          <p:cNvPr id="2051" name="Group 6"/>
          <p:cNvGrpSpPr>
            <a:grpSpLocks/>
          </p:cNvGrpSpPr>
          <p:nvPr/>
        </p:nvGrpSpPr>
        <p:grpSpPr bwMode="auto">
          <a:xfrm>
            <a:off x="179388" y="1628775"/>
            <a:ext cx="8374062" cy="319088"/>
            <a:chOff x="144" y="1248"/>
            <a:chExt cx="4656" cy="201"/>
          </a:xfrm>
        </p:grpSpPr>
        <p:sp>
          <p:nvSpPr>
            <p:cNvPr id="118791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Char char="l"/>
                <a:defRPr/>
              </a:pPr>
              <a:endParaRPr lang="el-GR"/>
            </a:p>
          </p:txBody>
        </p:sp>
        <p:sp>
          <p:nvSpPr>
            <p:cNvPr id="118792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Char char="l"/>
                <a:defRPr/>
              </a:pPr>
              <a:endParaRPr lang="el-GR"/>
            </a:p>
          </p:txBody>
        </p:sp>
      </p:grpSp>
      <p:sp>
        <p:nvSpPr>
          <p:cNvPr id="205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908050"/>
            <a:ext cx="7931150" cy="650875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4613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n-US"/>
              <a:t>Δεύτερου επιπέδου</a:t>
            </a:r>
          </a:p>
          <a:p>
            <a:pPr lvl="2"/>
            <a:r>
              <a:rPr lang="el-GR" altLang="en-US"/>
              <a:t>Τρίτου επιπέδου</a:t>
            </a:r>
          </a:p>
          <a:p>
            <a:pPr lvl="3"/>
            <a:r>
              <a:rPr lang="el-GR" altLang="en-US"/>
              <a:t>Τέταρτου επιπέδου</a:t>
            </a:r>
          </a:p>
          <a:p>
            <a:pPr lvl="4"/>
            <a:r>
              <a:rPr lang="el-GR" altLang="en-US"/>
              <a:t>Πέμπτου επιπέδου</a:t>
            </a:r>
          </a:p>
        </p:txBody>
      </p:sp>
      <p:sp>
        <p:nvSpPr>
          <p:cNvPr id="118798" name="Text Box 14"/>
          <p:cNvSpPr txBox="1">
            <a:spLocks noChangeArrowheads="1"/>
          </p:cNvSpPr>
          <p:nvPr userDrawn="1"/>
        </p:nvSpPr>
        <p:spPr bwMode="auto">
          <a:xfrm>
            <a:off x="827088" y="6308725"/>
            <a:ext cx="80676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1800" b="1" i="1" dirty="0"/>
              <a:t>Study in step with your obligations and change your life!</a:t>
            </a:r>
            <a:endParaRPr lang="el-GR" sz="1800" b="1" i="1" dirty="0"/>
          </a:p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endParaRPr lang="el-GR" sz="1800" dirty="0"/>
          </a:p>
        </p:txBody>
      </p:sp>
      <p:sp>
        <p:nvSpPr>
          <p:cNvPr id="118799" name="Line 15"/>
          <p:cNvSpPr>
            <a:spLocks noChangeShapeType="1"/>
          </p:cNvSpPr>
          <p:nvPr userDrawn="1"/>
        </p:nvSpPr>
        <p:spPr bwMode="auto">
          <a:xfrm>
            <a:off x="252413" y="62372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Font typeface="Wingdings" pitchFamily="2" charset="2"/>
              <a:buChar char="l"/>
              <a:defRPr/>
            </a:pPr>
            <a:endParaRPr lang="el-GR"/>
          </a:p>
        </p:txBody>
      </p:sp>
      <p:sp>
        <p:nvSpPr>
          <p:cNvPr id="118800" name="Text Box 16"/>
          <p:cNvSpPr txBox="1">
            <a:spLocks noChangeArrowheads="1"/>
          </p:cNvSpPr>
          <p:nvPr userDrawn="1"/>
        </p:nvSpPr>
        <p:spPr bwMode="auto">
          <a:xfrm>
            <a:off x="2700338" y="333375"/>
            <a:ext cx="612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l-GR" sz="1800" b="1" i="1" dirty="0"/>
              <a:t>4</a:t>
            </a:r>
            <a:r>
              <a:rPr lang="en-US" sz="1800" b="1" i="1" baseline="30000" dirty="0" err="1"/>
              <a:t>th</a:t>
            </a:r>
            <a:r>
              <a:rPr lang="el-GR" sz="1800" b="1" i="1" dirty="0"/>
              <a:t> </a:t>
            </a:r>
            <a:r>
              <a:rPr lang="en-US" sz="1800" b="1" i="1" dirty="0"/>
              <a:t>Vocational</a:t>
            </a:r>
            <a:r>
              <a:rPr lang="el-GR" sz="1800" b="1" i="1" dirty="0"/>
              <a:t> </a:t>
            </a:r>
            <a:r>
              <a:rPr lang="en-US" sz="1800" b="1" i="1" dirty="0"/>
              <a:t>High School (Evening) of </a:t>
            </a:r>
            <a:r>
              <a:rPr lang="en-US" sz="1800" b="1" i="1" dirty="0" err="1"/>
              <a:t>Heraklion</a:t>
            </a:r>
            <a:endParaRPr lang="el-GR" sz="1800" b="1" i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2" r:id="rId12"/>
  </p:sldLayoutIdLst>
  <p:transition spd="slow" advClick="0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il@4tee-esp-irakl.ira.sch.gr" TargetMode="Externa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Relationship Id="rId3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Relationship Id="rId3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jpeg"/><Relationship Id="rId3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jpeg"/><Relationship Id="rId3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4epal.wordpress.com/" TargetMode="External"/><Relationship Id="rId4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sperino.gr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1.emf"/><Relationship Id="rId5" Type="http://schemas.openxmlformats.org/officeDocument/2006/relationships/image" Target="../media/image12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3860800"/>
            <a:ext cx="7704137" cy="936625"/>
          </a:xfrm>
        </p:spPr>
        <p:txBody>
          <a:bodyPr/>
          <a:lstStyle/>
          <a:p>
            <a:pPr algn="r" eaLnBrk="1" hangingPunct="1">
              <a:buFont typeface="Wingdings" charset="2"/>
              <a:buNone/>
            </a:pPr>
            <a:r>
              <a:rPr lang="en-US" altLang="en-US" b="1" i="1">
                <a:solidFill>
                  <a:schemeClr val="tx1"/>
                </a:solidFill>
                <a:latin typeface="Microsoft Sans Serif" charset="0"/>
              </a:rPr>
              <a:t>Study in step with your obligations and change your life!</a:t>
            </a:r>
            <a:endParaRPr lang="el-GR" altLang="en-US" b="1" i="1">
              <a:solidFill>
                <a:schemeClr val="tx1"/>
              </a:solidFill>
              <a:latin typeface="Microsoft Sans Serif" charset="0"/>
            </a:endParaRPr>
          </a:p>
        </p:txBody>
      </p:sp>
      <p:sp>
        <p:nvSpPr>
          <p:cNvPr id="15363" name="AutoShap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/>
            <a:r>
              <a:rPr lang="el-GR" altLang="en-US" sz="4000" i="1"/>
              <a:t>4</a:t>
            </a:r>
            <a:r>
              <a:rPr lang="en-US" altLang="en-US" sz="4000" i="1" baseline="30000"/>
              <a:t>th</a:t>
            </a:r>
            <a:r>
              <a:rPr lang="el-GR" altLang="en-US" sz="4000" i="1"/>
              <a:t> </a:t>
            </a:r>
            <a:r>
              <a:rPr lang="en-US" altLang="en-US" sz="4000" i="1"/>
              <a:t>VOCATIONAL HIGH SCHOOL (EVENING)</a:t>
            </a:r>
            <a:endParaRPr lang="el-GR" altLang="en-US" sz="4000" i="1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47688" y="5257800"/>
            <a:ext cx="835342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charset="2"/>
              <a:buNone/>
            </a:pPr>
            <a:r>
              <a:rPr lang="en-US" altLang="en-US" sz="2000" b="1"/>
              <a:t>Address</a:t>
            </a:r>
            <a:r>
              <a:rPr lang="el-GR" altLang="en-US" sz="2000" b="1"/>
              <a:t>: </a:t>
            </a:r>
            <a:r>
              <a:rPr lang="en-US" altLang="en-US" sz="2000" b="1"/>
              <a:t>Eleftheriou</a:t>
            </a:r>
            <a:r>
              <a:rPr lang="el-GR" altLang="en-US" sz="2000" b="1"/>
              <a:t> </a:t>
            </a:r>
            <a:r>
              <a:rPr lang="en-US" altLang="en-US" sz="2000" b="1"/>
              <a:t>Skepetzi</a:t>
            </a:r>
            <a:r>
              <a:rPr lang="el-GR" altLang="en-US" sz="2000" b="1"/>
              <a:t> 31, </a:t>
            </a:r>
            <a:r>
              <a:rPr lang="en-US" altLang="en-US" sz="2000" b="1"/>
              <a:t>Kipoupoli</a:t>
            </a:r>
            <a:endParaRPr lang="el-GR" altLang="en-US" sz="2000" b="1"/>
          </a:p>
          <a:p>
            <a:pPr algn="ctr" eaLnBrk="1" hangingPunct="1">
              <a:spcBef>
                <a:spcPct val="50000"/>
              </a:spcBef>
              <a:buFont typeface="Wingdings" charset="2"/>
              <a:buNone/>
            </a:pPr>
            <a:r>
              <a:rPr lang="en-US" altLang="en-US" sz="2000" b="1"/>
              <a:t>Tel</a:t>
            </a:r>
            <a:r>
              <a:rPr lang="el-GR" altLang="en-US" sz="2000" b="1"/>
              <a:t>: 2810-320770, </a:t>
            </a:r>
            <a:r>
              <a:rPr lang="en-US" altLang="en-US" sz="2000" b="1"/>
              <a:t>e-mail</a:t>
            </a:r>
            <a:r>
              <a:rPr lang="el-GR" altLang="en-US" sz="2000" b="1"/>
              <a:t>:</a:t>
            </a:r>
            <a:r>
              <a:rPr lang="en-US" altLang="en-US" sz="2000" b="1"/>
              <a:t> </a:t>
            </a:r>
            <a:r>
              <a:rPr lang="fr-FR" altLang="en-US" sz="2000" b="1" u="sng">
                <a:hlinkClick r:id="rId3"/>
              </a:rPr>
              <a:t>mail@4tee-esp-irakl.ira.sch.gr</a:t>
            </a:r>
            <a:endParaRPr lang="el-GR" altLang="en-US" sz="2000" b="1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6157913" y="2636838"/>
            <a:ext cx="2301875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Heraklion</a:t>
            </a:r>
            <a:endParaRPr lang="el-GR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536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33375"/>
            <a:ext cx="1730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>
          <a:xfrm>
            <a:off x="642938" y="908050"/>
            <a:ext cx="7931150" cy="650875"/>
          </a:xfrm>
        </p:spPr>
        <p:txBody>
          <a:bodyPr/>
          <a:lstStyle/>
          <a:p>
            <a:pPr eaLnBrk="1" hangingPunct="1"/>
            <a:r>
              <a:rPr lang="en-US" altLang="en-US" sz="3200"/>
              <a:t>STRUCTURE  OF PROGRAM STUDIES</a:t>
            </a:r>
            <a:endParaRPr lang="el-GR" altLang="en-US" sz="3200"/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55650" y="2205038"/>
            <a:ext cx="3887788" cy="36004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 b="1"/>
              <a:t>1</a:t>
            </a:r>
            <a:r>
              <a:rPr lang="en-US" altLang="en-US" sz="1800" b="1" baseline="30000"/>
              <a:t>st</a:t>
            </a:r>
            <a:r>
              <a:rPr lang="en-US" altLang="en-US" sz="1800" b="1"/>
              <a:t> class</a:t>
            </a:r>
            <a:r>
              <a:rPr lang="el-GR" altLang="en-US" sz="1800"/>
              <a:t> </a:t>
            </a:r>
            <a:r>
              <a:rPr lang="el-GR" altLang="en-US" sz="1800" i="1"/>
              <a:t>(</a:t>
            </a:r>
            <a:r>
              <a:rPr lang="en-US" altLang="en-US" sz="1800" i="1"/>
              <a:t>Duration</a:t>
            </a:r>
            <a:r>
              <a:rPr lang="el-GR" altLang="en-US" sz="1800" i="1"/>
              <a:t>: 1 </a:t>
            </a:r>
            <a:r>
              <a:rPr lang="en-US" altLang="en-US" sz="1800" i="1"/>
              <a:t>year</a:t>
            </a:r>
            <a:r>
              <a:rPr lang="el-GR" altLang="en-US" sz="1800" i="1"/>
              <a:t>)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1800" i="1"/>
              <a:t>     Students</a:t>
            </a:r>
            <a:r>
              <a:rPr lang="el-GR" altLang="en-US" sz="1800" i="1"/>
              <a:t> </a:t>
            </a:r>
            <a:r>
              <a:rPr lang="en-US" altLang="en-US" sz="1800" i="1"/>
              <a:t>choose optional courses related to the sector they are going to attend in 2</a:t>
            </a:r>
            <a:r>
              <a:rPr lang="en-US" altLang="en-US" sz="1800" i="1" baseline="30000"/>
              <a:t>nd</a:t>
            </a:r>
            <a:r>
              <a:rPr lang="en-US" altLang="en-US" sz="1800" i="1"/>
              <a:t> class</a:t>
            </a:r>
            <a:endParaRPr lang="el-GR" altLang="en-US" sz="1800" i="1"/>
          </a:p>
          <a:p>
            <a:pPr eaLnBrk="1" hangingPunct="1">
              <a:lnSpc>
                <a:spcPct val="80000"/>
              </a:lnSpc>
            </a:pPr>
            <a:r>
              <a:rPr lang="en-US" altLang="en-US" sz="1800" b="1"/>
              <a:t>2nd</a:t>
            </a:r>
            <a:r>
              <a:rPr lang="el-GR" altLang="en-US" sz="1800" b="1"/>
              <a:t> </a:t>
            </a:r>
            <a:r>
              <a:rPr lang="en-US" altLang="en-US" sz="1800" b="1"/>
              <a:t>class</a:t>
            </a:r>
            <a:r>
              <a:rPr lang="el-GR" altLang="en-US" sz="1800"/>
              <a:t> </a:t>
            </a:r>
            <a:r>
              <a:rPr lang="el-GR" altLang="en-US" sz="1800" i="1"/>
              <a:t>(</a:t>
            </a:r>
            <a:r>
              <a:rPr lang="en-US" altLang="en-US" sz="1800" i="1"/>
              <a:t>Duration</a:t>
            </a:r>
            <a:r>
              <a:rPr lang="el-GR" altLang="en-US" sz="1800" i="1"/>
              <a:t>: 1 </a:t>
            </a:r>
            <a:r>
              <a:rPr lang="en-US" altLang="en-US" sz="1800" i="1"/>
              <a:t>year</a:t>
            </a:r>
            <a:r>
              <a:rPr lang="el-GR" altLang="en-US" sz="1800" i="1"/>
              <a:t>)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1800" i="1"/>
              <a:t>      Students</a:t>
            </a:r>
            <a:r>
              <a:rPr lang="el-GR" altLang="en-US" sz="1800" i="1"/>
              <a:t> </a:t>
            </a:r>
            <a:r>
              <a:rPr lang="en-US" altLang="en-US" sz="1800" i="1"/>
              <a:t>choose</a:t>
            </a:r>
            <a:r>
              <a:rPr lang="el-GR" altLang="en-US" sz="1800" i="1"/>
              <a:t> </a:t>
            </a:r>
            <a:r>
              <a:rPr lang="en-US" altLang="en-US" sz="1800" i="1"/>
              <a:t>one of the six</a:t>
            </a:r>
            <a:r>
              <a:rPr lang="el-GR" altLang="en-US" sz="1800" i="1"/>
              <a:t> </a:t>
            </a:r>
            <a:r>
              <a:rPr lang="en-US" altLang="en-US" sz="1800" i="1"/>
              <a:t>(6)</a:t>
            </a:r>
            <a:r>
              <a:rPr lang="el-GR" altLang="en-US" sz="1800" i="1"/>
              <a:t> </a:t>
            </a:r>
            <a:r>
              <a:rPr lang="en-US" altLang="en-US" sz="1800" i="1"/>
              <a:t>sectors of studies</a:t>
            </a:r>
            <a:endParaRPr lang="el-GR" altLang="en-US" sz="1800" i="1"/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l-GR" altLang="en-US" sz="1800"/>
          </a:p>
          <a:p>
            <a:pPr eaLnBrk="1" hangingPunct="1">
              <a:lnSpc>
                <a:spcPct val="80000"/>
              </a:lnSpc>
            </a:pPr>
            <a:r>
              <a:rPr lang="en-US" altLang="en-US" sz="1800" b="1"/>
              <a:t>3rd</a:t>
            </a:r>
            <a:r>
              <a:rPr lang="el-GR" altLang="en-US" sz="1800" b="1"/>
              <a:t> </a:t>
            </a:r>
            <a:r>
              <a:rPr lang="en-US" altLang="en-US" sz="1800" b="1"/>
              <a:t>class</a:t>
            </a:r>
            <a:r>
              <a:rPr lang="el-GR" altLang="en-US" sz="1800" b="1"/>
              <a:t> </a:t>
            </a:r>
            <a:r>
              <a:rPr lang="el-GR" altLang="en-US" sz="1800" i="1"/>
              <a:t>(</a:t>
            </a:r>
            <a:r>
              <a:rPr lang="en-US" altLang="en-US" sz="1800" i="1"/>
              <a:t>Duration</a:t>
            </a:r>
            <a:r>
              <a:rPr lang="el-GR" altLang="en-US" sz="1800" i="1"/>
              <a:t>: 1 </a:t>
            </a:r>
            <a:r>
              <a:rPr lang="en-US" altLang="en-US" sz="1800" i="1"/>
              <a:t>year</a:t>
            </a:r>
            <a:r>
              <a:rPr lang="el-GR" altLang="en-US" sz="1800" i="1"/>
              <a:t>)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1800" i="1"/>
              <a:t>      Student</a:t>
            </a:r>
            <a:r>
              <a:rPr lang="el-GR" altLang="en-US" sz="1800" i="1"/>
              <a:t> </a:t>
            </a:r>
            <a:r>
              <a:rPr lang="en-US" altLang="en-US" sz="1800" i="1"/>
              <a:t>choose speciality in</a:t>
            </a:r>
            <a:endParaRPr lang="el-GR" altLang="en-US" sz="1800" i="1"/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1800" i="1"/>
              <a:t>       their sector of studies</a:t>
            </a:r>
            <a:endParaRPr lang="el-GR" altLang="en-US" sz="1800"/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l-GR" altLang="en-US" sz="1800"/>
          </a:p>
        </p:txBody>
      </p:sp>
      <p:sp>
        <p:nvSpPr>
          <p:cNvPr id="168966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859338" y="2205038"/>
            <a:ext cx="3962400" cy="38814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l"/>
              <a:defRPr/>
            </a:pPr>
            <a:r>
              <a:rPr lang="en-US" sz="1800" b="1" dirty="0" smtClean="0"/>
              <a:t>4th</a:t>
            </a:r>
            <a:r>
              <a:rPr lang="el-GR" sz="1800" b="1" dirty="0" smtClean="0"/>
              <a:t> </a:t>
            </a:r>
            <a:r>
              <a:rPr lang="en-US" sz="1800" b="1" dirty="0" smtClean="0"/>
              <a:t>class</a:t>
            </a:r>
            <a:r>
              <a:rPr lang="el-GR" sz="1800" b="1" dirty="0" smtClean="0"/>
              <a:t> </a:t>
            </a:r>
            <a:r>
              <a:rPr lang="el-GR" sz="1800" i="1" dirty="0" smtClean="0"/>
              <a:t>(</a:t>
            </a:r>
            <a:r>
              <a:rPr lang="en-US" sz="1800" i="1" dirty="0" smtClean="0"/>
              <a:t>Duration</a:t>
            </a:r>
            <a:r>
              <a:rPr lang="el-GR" sz="1800" i="1" dirty="0" smtClean="0"/>
              <a:t>: 1 </a:t>
            </a:r>
            <a:r>
              <a:rPr lang="en-US" sz="1800" i="1" dirty="0" smtClean="0"/>
              <a:t>year</a:t>
            </a:r>
            <a:r>
              <a:rPr lang="el-GR" sz="1800" i="1" dirty="0" smtClean="0"/>
              <a:t>)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dirty="0" smtClean="0"/>
              <a:t>It leads to acquisition of</a:t>
            </a:r>
            <a:r>
              <a:rPr lang="el-GR" sz="1800" dirty="0" smtClean="0"/>
              <a:t>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Degree</a:t>
            </a:r>
            <a:r>
              <a:rPr lang="el-GR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Level</a:t>
            </a:r>
            <a:r>
              <a:rPr lang="el-GR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3</a:t>
            </a:r>
            <a:r>
              <a:rPr lang="el-GR" sz="1800" b="1" dirty="0" smtClean="0"/>
              <a:t>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dirty="0" smtClean="0"/>
              <a:t>and</a:t>
            </a:r>
            <a:r>
              <a:rPr lang="el-GR" sz="1800" dirty="0" smtClean="0"/>
              <a:t> </a:t>
            </a:r>
            <a:r>
              <a:rPr lang="en-US" sz="1800" b="1" dirty="0" smtClean="0"/>
              <a:t>Certificate</a:t>
            </a:r>
            <a:r>
              <a:rPr lang="el-GR" sz="1800" b="1" dirty="0" smtClean="0"/>
              <a:t> </a:t>
            </a:r>
            <a:r>
              <a:rPr lang="en-US" sz="1800" b="1" dirty="0" smtClean="0"/>
              <a:t>of Studies</a:t>
            </a:r>
            <a:r>
              <a:rPr lang="en-US" sz="1800" dirty="0" smtClean="0"/>
              <a:t>, that is equal with the certificate of studies from High School.</a:t>
            </a:r>
            <a:endParaRPr lang="el-GR" sz="1800" b="1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18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18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1800" i="1" dirty="0" smtClean="0"/>
              <a:t>	</a:t>
            </a:r>
            <a:r>
              <a:rPr lang="en-US" sz="1800" i="1" dirty="0" smtClean="0"/>
              <a:t>The Degree</a:t>
            </a:r>
            <a:r>
              <a:rPr lang="el-GR" sz="1800" i="1" dirty="0" smtClean="0"/>
              <a:t> </a:t>
            </a:r>
            <a:r>
              <a:rPr lang="en-US" sz="1800" i="1" dirty="0" smtClean="0"/>
              <a:t>offers</a:t>
            </a:r>
            <a:r>
              <a:rPr lang="el-GR" sz="1800" i="1" dirty="0" smtClean="0"/>
              <a:t> </a:t>
            </a:r>
            <a:r>
              <a:rPr lang="en-US" sz="1800" i="1" dirty="0" smtClean="0"/>
              <a:t>the possibility</a:t>
            </a:r>
            <a:r>
              <a:rPr lang="el-GR" sz="1800" i="1" dirty="0" smtClean="0"/>
              <a:t> </a:t>
            </a:r>
            <a:r>
              <a:rPr lang="en-US" sz="1800" i="1" dirty="0" smtClean="0"/>
              <a:t>of having</a:t>
            </a:r>
            <a:endParaRPr lang="el-GR" sz="1800" i="1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i="1" dirty="0" smtClean="0"/>
              <a:t>License Professional</a:t>
            </a:r>
            <a:r>
              <a:rPr lang="el-GR" sz="1800" i="1" dirty="0" smtClean="0"/>
              <a:t> </a:t>
            </a:r>
            <a:r>
              <a:rPr lang="en-US" sz="1800" b="1" i="1" dirty="0" smtClean="0"/>
              <a:t>Practicing</a:t>
            </a:r>
            <a:endParaRPr lang="el-GR" sz="1800" b="1" i="1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1800" i="1" dirty="0" smtClean="0"/>
              <a:t>(</a:t>
            </a:r>
            <a:r>
              <a:rPr lang="en-US" sz="1800" i="1" dirty="0" smtClean="0"/>
              <a:t>under conditions</a:t>
            </a:r>
            <a:r>
              <a:rPr lang="el-GR" sz="1800" i="1" dirty="0" smtClean="0"/>
              <a:t> </a:t>
            </a:r>
            <a:r>
              <a:rPr lang="en-US" sz="1800" i="1" dirty="0" smtClean="0"/>
              <a:t>accordingly the</a:t>
            </a:r>
            <a:r>
              <a:rPr lang="el-GR" sz="1800" i="1" dirty="0" smtClean="0"/>
              <a:t> </a:t>
            </a:r>
            <a:r>
              <a:rPr lang="en-US" sz="1800" i="1" dirty="0" smtClean="0"/>
              <a:t>speciality</a:t>
            </a:r>
            <a:r>
              <a:rPr lang="el-GR" sz="1800" i="1" dirty="0" smtClean="0"/>
              <a:t>)</a:t>
            </a:r>
            <a:endParaRPr lang="el-GR" sz="1800" b="1" i="1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Char char="l"/>
              <a:defRPr/>
            </a:pPr>
            <a:endParaRPr lang="el-GR" sz="1800" i="1" dirty="0" smtClean="0"/>
          </a:p>
        </p:txBody>
      </p:sp>
      <p:sp>
        <p:nvSpPr>
          <p:cNvPr id="23557" name="Line 7"/>
          <p:cNvSpPr>
            <a:spLocks noChangeShapeType="1"/>
          </p:cNvSpPr>
          <p:nvPr/>
        </p:nvSpPr>
        <p:spPr bwMode="auto">
          <a:xfrm>
            <a:off x="4787900" y="2205038"/>
            <a:ext cx="0" cy="3671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>
          <a:xfrm>
            <a:off x="827088" y="981075"/>
            <a:ext cx="7931150" cy="650875"/>
          </a:xfrm>
        </p:spPr>
        <p:txBody>
          <a:bodyPr/>
          <a:lstStyle/>
          <a:p>
            <a:pPr eaLnBrk="1" hangingPunct="1"/>
            <a:r>
              <a:rPr lang="en-US" altLang="en-US" sz="3200"/>
              <a:t>PROSPECTS OF STUDENTS</a:t>
            </a:r>
            <a:endParaRPr lang="el-GR" altLang="en-US" sz="320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33600"/>
            <a:ext cx="7837488" cy="3952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l-GR" altLang="en-US" sz="700"/>
          </a:p>
          <a:p>
            <a:pPr eaLnBrk="1" hangingPunct="1">
              <a:lnSpc>
                <a:spcPct val="90000"/>
              </a:lnSpc>
            </a:pPr>
            <a:r>
              <a:rPr lang="en-US" altLang="en-US" sz="2200"/>
              <a:t>Possibility</a:t>
            </a:r>
            <a:r>
              <a:rPr lang="el-GR" altLang="en-US" sz="2200"/>
              <a:t> </a:t>
            </a:r>
            <a:r>
              <a:rPr lang="en-US" altLang="en-US" sz="2200"/>
              <a:t>of admission</a:t>
            </a:r>
            <a:r>
              <a:rPr lang="el-GR" altLang="en-US" sz="2200"/>
              <a:t> </a:t>
            </a:r>
            <a:r>
              <a:rPr lang="en-US" altLang="en-US" sz="2200"/>
              <a:t>to </a:t>
            </a:r>
            <a:r>
              <a:rPr lang="en-US" altLang="en-US" sz="2200" b="1"/>
              <a:t>University</a:t>
            </a:r>
            <a:r>
              <a:rPr lang="en-US" altLang="en-US" sz="2200"/>
              <a:t> and </a:t>
            </a:r>
            <a:r>
              <a:rPr lang="en-US" altLang="en-US" sz="2200" b="1"/>
              <a:t>Technological</a:t>
            </a:r>
            <a:r>
              <a:rPr lang="el-GR" altLang="en-US" sz="2200"/>
              <a:t>  </a:t>
            </a:r>
            <a:r>
              <a:rPr lang="en-US" altLang="en-US" sz="2200" b="1"/>
              <a:t>Institutes</a:t>
            </a:r>
            <a:r>
              <a:rPr lang="el-GR" altLang="en-US" sz="2200"/>
              <a:t> </a:t>
            </a:r>
            <a:r>
              <a:rPr lang="en-US" altLang="en-US" sz="2200"/>
              <a:t>through exams, under favourable conditions.</a:t>
            </a:r>
            <a:endParaRPr lang="el-GR" altLang="en-US" sz="2200"/>
          </a:p>
          <a:p>
            <a:pPr eaLnBrk="1" hangingPunct="1">
              <a:lnSpc>
                <a:spcPct val="90000"/>
              </a:lnSpc>
            </a:pPr>
            <a:r>
              <a:rPr lang="en-US" altLang="en-US" sz="2200"/>
              <a:t>Possibility</a:t>
            </a:r>
            <a:r>
              <a:rPr lang="el-GR" altLang="en-US" sz="2200"/>
              <a:t> </a:t>
            </a:r>
            <a:r>
              <a:rPr lang="en-US" altLang="en-US" sz="2200"/>
              <a:t>of participating in</a:t>
            </a:r>
            <a:r>
              <a:rPr lang="el-GR" altLang="en-US" sz="2200"/>
              <a:t> </a:t>
            </a:r>
            <a:r>
              <a:rPr lang="en-US" altLang="en-US" sz="2200" b="1"/>
              <a:t>Public Exams</a:t>
            </a:r>
            <a:r>
              <a:rPr lang="el-GR" altLang="en-US" sz="2200"/>
              <a:t> </a:t>
            </a:r>
            <a:r>
              <a:rPr lang="en-US" altLang="en-US" sz="2200"/>
              <a:t>in their speciality, but equally</a:t>
            </a:r>
            <a:r>
              <a:rPr lang="el-GR" altLang="en-US" sz="2200"/>
              <a:t> </a:t>
            </a:r>
            <a:r>
              <a:rPr lang="en-US" altLang="en-US" sz="2200"/>
              <a:t>to the graduates</a:t>
            </a:r>
            <a:r>
              <a:rPr lang="el-GR" altLang="en-US" sz="2200"/>
              <a:t> </a:t>
            </a:r>
            <a:r>
              <a:rPr lang="en-US" altLang="en-US" sz="2200"/>
              <a:t>of High School</a:t>
            </a:r>
            <a:r>
              <a:rPr lang="el-GR" altLang="en-US" sz="2200"/>
              <a:t> </a:t>
            </a:r>
            <a:r>
              <a:rPr lang="en-US" altLang="en-US" sz="2200"/>
              <a:t>with</a:t>
            </a:r>
            <a:r>
              <a:rPr lang="el-GR" altLang="en-US" sz="2200"/>
              <a:t> </a:t>
            </a:r>
            <a:r>
              <a:rPr lang="en-US" altLang="en-US" sz="2200"/>
              <a:t>the certificate of Vocational High School.</a:t>
            </a:r>
            <a:endParaRPr lang="el-GR" altLang="en-US" sz="2200"/>
          </a:p>
          <a:p>
            <a:pPr eaLnBrk="1" hangingPunct="1">
              <a:lnSpc>
                <a:spcPct val="90000"/>
              </a:lnSpc>
            </a:pPr>
            <a:r>
              <a:rPr lang="en-US" altLang="en-US" sz="2200"/>
              <a:t>Our school</a:t>
            </a:r>
            <a:r>
              <a:rPr lang="el-GR" altLang="en-US" sz="2200"/>
              <a:t> </a:t>
            </a:r>
            <a:r>
              <a:rPr lang="en-US" altLang="en-US" sz="2200"/>
              <a:t>distinguishes</a:t>
            </a:r>
            <a:r>
              <a:rPr lang="el-GR" altLang="en-US" sz="2200"/>
              <a:t> </a:t>
            </a:r>
            <a:r>
              <a:rPr lang="en-US" altLang="en-US" sz="2200"/>
              <a:t>for the great acceptance</a:t>
            </a:r>
            <a:r>
              <a:rPr lang="el-GR" altLang="en-US" sz="2200"/>
              <a:t> </a:t>
            </a:r>
            <a:r>
              <a:rPr lang="en-US" altLang="en-US" sz="2200"/>
              <a:t>of</a:t>
            </a:r>
            <a:r>
              <a:rPr lang="el-GR" altLang="en-US" sz="2200"/>
              <a:t> </a:t>
            </a:r>
            <a:r>
              <a:rPr lang="en-US" altLang="en-US" sz="2200"/>
              <a:t>its graduates in</a:t>
            </a:r>
            <a:r>
              <a:rPr lang="el-GR" altLang="en-US" sz="2200"/>
              <a:t> </a:t>
            </a:r>
            <a:r>
              <a:rPr lang="en-US" altLang="en-US" sz="2200" b="1"/>
              <a:t>Labor Market</a:t>
            </a:r>
            <a:r>
              <a:rPr lang="en-US" altLang="en-US" sz="2200"/>
              <a:t> in the object of their speciality.</a:t>
            </a:r>
            <a:endParaRPr lang="el-GR" altLang="en-US" sz="2200"/>
          </a:p>
          <a:p>
            <a:pPr eaLnBrk="1" hangingPunct="1">
              <a:lnSpc>
                <a:spcPct val="90000"/>
              </a:lnSpc>
            </a:pPr>
            <a:r>
              <a:rPr lang="en-US" altLang="en-US" sz="2200"/>
              <a:t>Work as self employed.</a:t>
            </a:r>
            <a:endParaRPr lang="el-GR" altLang="en-US" sz="2200" b="1"/>
          </a:p>
        </p:txBody>
      </p:sp>
      <p:pic>
        <p:nvPicPr>
          <p:cNvPr id="24580" name="3 - Εικόνα" descr="perspectivi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714875"/>
            <a:ext cx="33718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3200"/>
              <a:t>REGISTRATION RIGHT</a:t>
            </a:r>
            <a:endParaRPr lang="el-GR" altLang="en-US" sz="3200"/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360363" y="1928813"/>
            <a:ext cx="8640762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28638" indent="-528638" defTabSz="542925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1336675" indent="-536575" defTabSz="542925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542925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542925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542925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429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429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429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429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charset="2"/>
              <a:buNone/>
            </a:pPr>
            <a:r>
              <a:rPr lang="el-GR" altLang="en-US" sz="2400"/>
              <a:t>			</a:t>
            </a:r>
            <a:r>
              <a:rPr lang="en-US" altLang="en-US" sz="2300"/>
              <a:t>Everyone, who has at least </a:t>
            </a:r>
            <a:r>
              <a:rPr lang="en-US" altLang="en-US" sz="2300" b="1"/>
              <a:t>certificate of Secondary School</a:t>
            </a:r>
            <a:r>
              <a:rPr lang="en-US" altLang="en-US" sz="2300"/>
              <a:t>, is able to register in Vocational High School (Evening)</a:t>
            </a:r>
            <a:r>
              <a:rPr lang="el-GR" altLang="en-US" sz="2300"/>
              <a:t>:</a:t>
            </a:r>
          </a:p>
          <a:p>
            <a:pPr eaLnBrk="1" hangingPunct="1">
              <a:buFont typeface="Wingdings" charset="2"/>
              <a:buNone/>
            </a:pPr>
            <a:endParaRPr lang="el-GR" altLang="en-US" sz="500"/>
          </a:p>
          <a:p>
            <a:pPr lvl="1" eaLnBrk="1" hangingPunct="1"/>
            <a:r>
              <a:rPr lang="en-US" altLang="en-US" sz="2300"/>
              <a:t>Workers in the Private Sector</a:t>
            </a:r>
            <a:endParaRPr lang="el-GR" altLang="en-US" sz="2300"/>
          </a:p>
          <a:p>
            <a:pPr lvl="1" eaLnBrk="1" hangingPunct="1"/>
            <a:r>
              <a:rPr lang="en-US" altLang="en-US" sz="2300"/>
              <a:t>Workers in the Public Sector</a:t>
            </a:r>
            <a:r>
              <a:rPr lang="el-GR" altLang="en-US" sz="2300"/>
              <a:t>, </a:t>
            </a:r>
            <a:r>
              <a:rPr lang="en-US" altLang="en-US" sz="2300"/>
              <a:t>who want to upgrade their position</a:t>
            </a:r>
            <a:endParaRPr lang="el-GR" altLang="en-US" sz="2300"/>
          </a:p>
          <a:p>
            <a:pPr lvl="1" eaLnBrk="1" hangingPunct="1"/>
            <a:r>
              <a:rPr lang="en-US" altLang="en-US" sz="2300"/>
              <a:t>Unemployed</a:t>
            </a:r>
            <a:endParaRPr lang="el-GR" altLang="en-US" sz="2300"/>
          </a:p>
          <a:p>
            <a:pPr lvl="1" eaLnBrk="1" hangingPunct="1"/>
            <a:r>
              <a:rPr lang="en-US" altLang="en-US" sz="2300"/>
              <a:t>Graduates of previous years</a:t>
            </a:r>
            <a:endParaRPr lang="el-GR" altLang="en-US" sz="2300"/>
          </a:p>
          <a:p>
            <a:pPr lvl="1" eaLnBrk="1" hangingPunct="1"/>
            <a:r>
              <a:rPr lang="en-US" altLang="en-US" sz="2300"/>
              <a:t>Everyone, who hasn’t finished his studies in High School.</a:t>
            </a:r>
            <a:endParaRPr lang="el-GR" altLang="en-US" sz="2300"/>
          </a:p>
          <a:p>
            <a:pPr lvl="1" eaLnBrk="1" hangingPunct="1"/>
            <a:endParaRPr lang="el-GR" altLang="en-US" sz="1800"/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 noChangeArrowheads="1"/>
          </p:cNvSpPr>
          <p:nvPr>
            <p:ph type="title"/>
          </p:nvPr>
        </p:nvSpPr>
        <p:spPr>
          <a:xfrm>
            <a:off x="928688" y="1000125"/>
            <a:ext cx="7931150" cy="650875"/>
          </a:xfrm>
        </p:spPr>
        <p:txBody>
          <a:bodyPr/>
          <a:lstStyle/>
          <a:p>
            <a:pPr eaLnBrk="1" hangingPunct="1"/>
            <a:r>
              <a:rPr lang="en-US" altLang="en-US" sz="3200"/>
              <a:t>INSTALLATIONS OF OUR SCHOOL</a:t>
            </a:r>
            <a:endParaRPr lang="el-GR" altLang="en-US" sz="3200"/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900113" y="2781300"/>
            <a:ext cx="3671887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6628" name="Text Box 8"/>
          <p:cNvSpPr txBox="1">
            <a:spLocks noChangeArrowheads="1"/>
          </p:cNvSpPr>
          <p:nvPr/>
        </p:nvSpPr>
        <p:spPr bwMode="auto">
          <a:xfrm>
            <a:off x="684213" y="2060575"/>
            <a:ext cx="799465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28638" indent="-528638" defTabSz="542925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1336675" indent="-536575" defTabSz="542925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542925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542925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542925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429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429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429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429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charset="2"/>
              <a:buNone/>
            </a:pPr>
            <a:r>
              <a:rPr lang="el-GR" altLang="en-US" sz="2400"/>
              <a:t>		</a:t>
            </a:r>
            <a:r>
              <a:rPr lang="en-US" altLang="en-US" sz="2400"/>
              <a:t>    The 4</a:t>
            </a:r>
            <a:r>
              <a:rPr lang="en-US" altLang="en-US" sz="2400" baseline="30000"/>
              <a:t>th</a:t>
            </a:r>
            <a:r>
              <a:rPr lang="en-US" altLang="en-US" sz="2400"/>
              <a:t> Vocational</a:t>
            </a:r>
            <a:r>
              <a:rPr lang="el-GR" altLang="en-US" sz="2300"/>
              <a:t> </a:t>
            </a:r>
            <a:r>
              <a:rPr lang="en-US" altLang="en-US" sz="2300"/>
              <a:t>High School (Evening) is now located</a:t>
            </a:r>
            <a:r>
              <a:rPr lang="el-GR" altLang="en-US" sz="2300"/>
              <a:t> </a:t>
            </a:r>
            <a:r>
              <a:rPr lang="en-US" altLang="en-US" sz="2300"/>
              <a:t>in the</a:t>
            </a:r>
            <a:r>
              <a:rPr lang="el-GR" altLang="en-US" sz="2300"/>
              <a:t> </a:t>
            </a:r>
            <a:r>
              <a:rPr lang="en-US" altLang="en-US" sz="2300"/>
              <a:t>modern building</a:t>
            </a:r>
            <a:r>
              <a:rPr lang="el-GR" altLang="en-US" sz="2300"/>
              <a:t> </a:t>
            </a:r>
            <a:r>
              <a:rPr lang="en-US" altLang="en-US" sz="2300"/>
              <a:t>of El. Skepetzi street in Kipoupoli.</a:t>
            </a:r>
            <a:r>
              <a:rPr lang="el-GR" altLang="en-US" sz="2300"/>
              <a:t> </a:t>
            </a:r>
            <a:r>
              <a:rPr lang="en-US" altLang="en-US" sz="2300"/>
              <a:t>Our School has</a:t>
            </a:r>
            <a:r>
              <a:rPr lang="el-GR" altLang="en-US" sz="2300"/>
              <a:t>: </a:t>
            </a:r>
          </a:p>
          <a:p>
            <a:pPr lvl="1" eaLnBrk="1" hangingPunct="1"/>
            <a:r>
              <a:rPr lang="el-GR" altLang="en-US" sz="2300" i="1"/>
              <a:t>24 </a:t>
            </a:r>
            <a:r>
              <a:rPr lang="en-US" altLang="en-US" sz="2300" i="1"/>
              <a:t>classes for teaching</a:t>
            </a:r>
            <a:endParaRPr lang="el-GR" altLang="en-US" sz="2300" i="1"/>
          </a:p>
          <a:p>
            <a:pPr lvl="1" eaLnBrk="1" hangingPunct="1"/>
            <a:r>
              <a:rPr lang="en-US" altLang="en-US" sz="2300" i="1"/>
              <a:t>Multi-Purpose room</a:t>
            </a:r>
          </a:p>
          <a:p>
            <a:pPr lvl="1" eaLnBrk="1" hangingPunct="1"/>
            <a:r>
              <a:rPr lang="en-US" altLang="en-US" sz="2300" i="1"/>
              <a:t>Borrowing Library</a:t>
            </a:r>
            <a:endParaRPr lang="el-GR" altLang="en-US" sz="2300" i="1"/>
          </a:p>
          <a:p>
            <a:pPr lvl="1" eaLnBrk="1" hangingPunct="1"/>
            <a:r>
              <a:rPr lang="el-GR" altLang="en-US" sz="2300" i="1"/>
              <a:t>3</a:t>
            </a:r>
            <a:r>
              <a:rPr lang="en-US" altLang="en-US" sz="2300" i="1"/>
              <a:t> Computer labs</a:t>
            </a:r>
            <a:endParaRPr lang="el-GR" altLang="en-US" sz="2300" i="1"/>
          </a:p>
          <a:p>
            <a:pPr lvl="1" eaLnBrk="1" hangingPunct="1"/>
            <a:r>
              <a:rPr lang="el-GR" altLang="en-US" sz="2300" i="1"/>
              <a:t>2 </a:t>
            </a:r>
            <a:r>
              <a:rPr lang="en-US" altLang="en-US" sz="2300" i="1"/>
              <a:t>Drawing desks</a:t>
            </a:r>
            <a:endParaRPr lang="el-GR" altLang="en-US" sz="2300" i="1"/>
          </a:p>
          <a:p>
            <a:pPr lvl="1" eaLnBrk="1" hangingPunct="1"/>
            <a:r>
              <a:rPr lang="en-US" altLang="en-US" sz="2300" i="1"/>
              <a:t>Chemistry laboratory – Physics laboratory</a:t>
            </a:r>
            <a:endParaRPr lang="el-GR" altLang="en-US" sz="2300" i="1"/>
          </a:p>
          <a:p>
            <a:pPr lvl="1" eaLnBrk="1" hangingPunct="1"/>
            <a:r>
              <a:rPr lang="en-US" altLang="en-US" sz="2300" i="1"/>
              <a:t>Installations for basketball, volleyball and football.</a:t>
            </a:r>
            <a:endParaRPr lang="el-GR" altLang="en-US" sz="2300" i="1"/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LABORATORIAL CENTER</a:t>
            </a:r>
            <a:endParaRPr lang="el-GR" altLang="en-US" sz="320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28813"/>
            <a:ext cx="8020050" cy="2571750"/>
          </a:xfrm>
        </p:spPr>
        <p:txBody>
          <a:bodyPr/>
          <a:lstStyle/>
          <a:p>
            <a:pPr marL="0" indent="4763" algn="just" eaLnBrk="1" hangingPunct="1">
              <a:buFont typeface="Wingdings" charset="2"/>
              <a:buNone/>
            </a:pPr>
            <a:r>
              <a:rPr lang="en-US" altLang="en-US" sz="2600"/>
              <a:t> </a:t>
            </a:r>
            <a:r>
              <a:rPr lang="en-US" altLang="en-US" sz="2000"/>
              <a:t>The laboratorial courses of the sectors:  Computer Science,  Mechanical and Electrical Engineering are carried out in the modern installations of 1st School Laboratorial Center of Heraklion, that allocates for the needs of courses of our School </a:t>
            </a:r>
            <a:r>
              <a:rPr lang="el-GR" altLang="en-US" sz="2000"/>
              <a:t>: </a:t>
            </a:r>
          </a:p>
          <a:p>
            <a:pPr marL="0" lvl="1" indent="4763" algn="just" eaLnBrk="1" hangingPunct="1">
              <a:buFont typeface="Wingdings" charset="2"/>
              <a:buChar char="l"/>
            </a:pPr>
            <a:r>
              <a:rPr lang="el-GR" altLang="en-US" sz="2000" i="1"/>
              <a:t>6 </a:t>
            </a:r>
            <a:r>
              <a:rPr lang="en-US" altLang="en-US" sz="2000" i="1"/>
              <a:t>Computer labs</a:t>
            </a:r>
            <a:endParaRPr lang="el-GR" altLang="en-US" sz="2000" i="1"/>
          </a:p>
          <a:p>
            <a:pPr marL="0" lvl="1" indent="4763" algn="just" eaLnBrk="1" hangingPunct="1">
              <a:buFont typeface="Wingdings" charset="2"/>
              <a:buChar char="l"/>
            </a:pPr>
            <a:r>
              <a:rPr lang="en-US" altLang="en-US" sz="2000" i="1"/>
              <a:t>8 Mechanical Engineering Laboratories</a:t>
            </a:r>
            <a:endParaRPr lang="el-GR" altLang="en-US" sz="2000" i="1"/>
          </a:p>
          <a:p>
            <a:pPr marL="0" lvl="1" indent="4763" algn="just" eaLnBrk="1" hangingPunct="1">
              <a:buFont typeface="Wingdings" charset="2"/>
              <a:buChar char="l"/>
            </a:pPr>
            <a:r>
              <a:rPr lang="el-GR" altLang="en-US" sz="2000" i="1"/>
              <a:t>5 </a:t>
            </a:r>
            <a:r>
              <a:rPr lang="en-US" altLang="en-US" sz="2000" i="1"/>
              <a:t>Electrical Engineering Laboratories</a:t>
            </a:r>
            <a:endParaRPr lang="el-GR" altLang="en-US" sz="2000" i="1"/>
          </a:p>
        </p:txBody>
      </p:sp>
      <p:pic>
        <p:nvPicPr>
          <p:cNvPr id="27652" name="4 - Εικόνα" descr="1e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4643438"/>
            <a:ext cx="7643812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rrowheads="1"/>
          </p:cNvSpPr>
          <p:nvPr>
            <p:ph type="title"/>
          </p:nvPr>
        </p:nvSpPr>
        <p:spPr>
          <a:xfrm>
            <a:off x="827088" y="833438"/>
            <a:ext cx="7931150" cy="650875"/>
          </a:xfrm>
        </p:spPr>
        <p:txBody>
          <a:bodyPr/>
          <a:lstStyle/>
          <a:p>
            <a:pPr eaLnBrk="1" hangingPunct="1"/>
            <a:r>
              <a:rPr lang="en-US" altLang="en-US" sz="3200"/>
              <a:t>Sector of Mechanical Engineering</a:t>
            </a:r>
            <a:endParaRPr lang="el-GR" altLang="en-US" sz="3200"/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1835150" y="5300663"/>
            <a:ext cx="5402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Comic Sans MS" charset="0"/>
              </a:rPr>
              <a:t>Laboratory of Hydraulic Installations</a:t>
            </a:r>
            <a:endParaRPr lang="el-GR" altLang="en-US" sz="1800">
              <a:latin typeface="Comic Sans MS" charset="0"/>
            </a:endParaRPr>
          </a:p>
        </p:txBody>
      </p:sp>
      <p:pic>
        <p:nvPicPr>
          <p:cNvPr id="28676" name="Picture 6" descr="thermansi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59038"/>
            <a:ext cx="3440113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>
          <a:xfrm>
            <a:off x="827088" y="833438"/>
            <a:ext cx="8131175" cy="650875"/>
          </a:xfrm>
        </p:spPr>
        <p:txBody>
          <a:bodyPr/>
          <a:lstStyle/>
          <a:p>
            <a:pPr eaLnBrk="1" hangingPunct="1"/>
            <a:r>
              <a:rPr lang="en-US" altLang="en-US" sz="3200"/>
              <a:t>Sector of Mechanical Engineering</a:t>
            </a:r>
            <a:endParaRPr lang="el-GR" altLang="en-US" sz="3200"/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1835150" y="5300663"/>
            <a:ext cx="5402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Comic Sans MS" charset="0"/>
              </a:rPr>
              <a:t>Laboratory of Thermic Installations</a:t>
            </a:r>
            <a:endParaRPr lang="el-GR" altLang="en-US" sz="1800">
              <a:latin typeface="Comic Sans MS" charset="0"/>
            </a:endParaRPr>
          </a:p>
        </p:txBody>
      </p:sp>
      <p:pic>
        <p:nvPicPr>
          <p:cNvPr id="29700" name="Picture 5" descr="thermansi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38400"/>
            <a:ext cx="31242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6" descr="thermansis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38400"/>
            <a:ext cx="31242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Grp="1" noChangeArrowheads="1"/>
          </p:cNvSpPr>
          <p:nvPr>
            <p:ph type="title"/>
          </p:nvPr>
        </p:nvSpPr>
        <p:spPr>
          <a:xfrm>
            <a:off x="785813" y="785813"/>
            <a:ext cx="7956550" cy="719137"/>
          </a:xfrm>
        </p:spPr>
        <p:txBody>
          <a:bodyPr/>
          <a:lstStyle/>
          <a:p>
            <a:pPr eaLnBrk="1" hangingPunct="1"/>
            <a:r>
              <a:rPr lang="en-US" altLang="en-US" sz="3200"/>
              <a:t>Sector of Mechanical Engineering</a:t>
            </a:r>
            <a:endParaRPr lang="el-GR" altLang="en-US" sz="3200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835150" y="5334000"/>
            <a:ext cx="5402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Comic Sans MS" charset="0"/>
              </a:rPr>
              <a:t>Laboratory of Conventional Technology</a:t>
            </a:r>
            <a:endParaRPr lang="el-GR" altLang="en-US" sz="1800">
              <a:latin typeface="Comic Sans MS" charset="0"/>
            </a:endParaRPr>
          </a:p>
        </p:txBody>
      </p:sp>
      <p:pic>
        <p:nvPicPr>
          <p:cNvPr id="30724" name="Picture 5" descr="QD0001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35814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6" descr="QD0001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38400"/>
            <a:ext cx="35814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Grp="1" noChangeArrowheads="1"/>
          </p:cNvSpPr>
          <p:nvPr>
            <p:ph type="title"/>
          </p:nvPr>
        </p:nvSpPr>
        <p:spPr>
          <a:xfrm>
            <a:off x="827088" y="908050"/>
            <a:ext cx="7918450" cy="576263"/>
          </a:xfrm>
        </p:spPr>
        <p:txBody>
          <a:bodyPr/>
          <a:lstStyle/>
          <a:p>
            <a:pPr eaLnBrk="1" hangingPunct="1"/>
            <a:r>
              <a:rPr lang="en-US" altLang="en-US" sz="3200"/>
              <a:t>Sector of Mechanical Engineering</a:t>
            </a:r>
            <a:endParaRPr lang="el-GR" altLang="en-US" sz="3200"/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1835150" y="5334000"/>
            <a:ext cx="5402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Comic Sans MS" charset="0"/>
              </a:rPr>
              <a:t>Laboratory of New Technology</a:t>
            </a:r>
            <a:endParaRPr lang="el-GR" altLang="en-US" sz="1800">
              <a:latin typeface="Comic Sans MS" charset="0"/>
            </a:endParaRPr>
          </a:p>
        </p:txBody>
      </p:sp>
      <p:pic>
        <p:nvPicPr>
          <p:cNvPr id="31748" name="Picture 6" descr="QD0001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35814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7" descr="QD00010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63800"/>
            <a:ext cx="35052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Grp="1" noChangeArrowheads="1"/>
          </p:cNvSpPr>
          <p:nvPr>
            <p:ph type="title"/>
          </p:nvPr>
        </p:nvSpPr>
        <p:spPr>
          <a:xfrm>
            <a:off x="827088" y="749300"/>
            <a:ext cx="7847012" cy="735013"/>
          </a:xfrm>
        </p:spPr>
        <p:txBody>
          <a:bodyPr/>
          <a:lstStyle/>
          <a:p>
            <a:pPr eaLnBrk="1" hangingPunct="1"/>
            <a:r>
              <a:rPr lang="en-US" altLang="en-US" sz="3200" i="1"/>
              <a:t>Electrical Engineering Sector</a:t>
            </a:r>
            <a:endParaRPr lang="el-GR" altLang="en-US" sz="3200"/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1835150" y="5300663"/>
            <a:ext cx="5402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Comic Sans MS" charset="0"/>
              </a:rPr>
              <a:t>Laboratory of Electrical Installations</a:t>
            </a:r>
            <a:endParaRPr lang="el-GR" altLang="en-US" sz="1800">
              <a:latin typeface="Comic Sans MS" charset="0"/>
            </a:endParaRPr>
          </a:p>
        </p:txBody>
      </p:sp>
      <p:pic>
        <p:nvPicPr>
          <p:cNvPr id="32772" name="Picture 5" descr="QD0002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38400"/>
            <a:ext cx="35052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6" descr="QD0002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38400"/>
            <a:ext cx="35052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CRETE</a:t>
            </a:r>
            <a:endParaRPr lang="el-GR" altLang="en-US"/>
          </a:p>
        </p:txBody>
      </p:sp>
      <p:sp>
        <p:nvSpPr>
          <p:cNvPr id="1638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/>
              <a:t>Biggest island of Greece.</a:t>
            </a:r>
          </a:p>
          <a:p>
            <a:endParaRPr lang="el-GR" altLang="en-US"/>
          </a:p>
        </p:txBody>
      </p:sp>
      <p:pic>
        <p:nvPicPr>
          <p:cNvPr id="16388" name="Content Placeholder 4" descr="crete-map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4725" y="2362200"/>
            <a:ext cx="3724275" cy="3724275"/>
          </a:xfrm>
          <a:noFill/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1835150" y="5300663"/>
            <a:ext cx="5402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Comic Sans MS" charset="0"/>
              </a:rPr>
              <a:t>Laboratory of Automatism</a:t>
            </a:r>
            <a:endParaRPr lang="el-GR" altLang="en-US" sz="1800">
              <a:latin typeface="Comic Sans MS" charset="0"/>
            </a:endParaRPr>
          </a:p>
        </p:txBody>
      </p:sp>
      <p:sp>
        <p:nvSpPr>
          <p:cNvPr id="33795" name="AutoShape 7"/>
          <p:cNvSpPr>
            <a:spLocks noGrp="1" noChangeArrowheads="1"/>
          </p:cNvSpPr>
          <p:nvPr>
            <p:ph type="title"/>
          </p:nvPr>
        </p:nvSpPr>
        <p:spPr>
          <a:xfrm>
            <a:off x="827088" y="833438"/>
            <a:ext cx="7931150" cy="650875"/>
          </a:xfrm>
          <a:noFill/>
        </p:spPr>
        <p:txBody>
          <a:bodyPr/>
          <a:lstStyle/>
          <a:p>
            <a:pPr eaLnBrk="1" hangingPunct="1"/>
            <a:r>
              <a:rPr lang="en-US" altLang="en-US" sz="3200" i="1"/>
              <a:t>Electrical Engineering Sector</a:t>
            </a:r>
            <a:endParaRPr lang="el-GR" altLang="en-US" sz="3200"/>
          </a:p>
        </p:txBody>
      </p:sp>
      <p:pic>
        <p:nvPicPr>
          <p:cNvPr id="33796" name="Picture 8" descr="QD0002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38400"/>
            <a:ext cx="35052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9" descr="QD0002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38400"/>
            <a:ext cx="35052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Grp="1" noChangeArrowheads="1"/>
          </p:cNvSpPr>
          <p:nvPr>
            <p:ph type="title"/>
          </p:nvPr>
        </p:nvSpPr>
        <p:spPr>
          <a:xfrm>
            <a:off x="827088" y="244475"/>
            <a:ext cx="7847012" cy="1239838"/>
          </a:xfrm>
        </p:spPr>
        <p:txBody>
          <a:bodyPr/>
          <a:lstStyle/>
          <a:p>
            <a:pPr eaLnBrk="1" hangingPunct="1"/>
            <a:r>
              <a:rPr lang="en-US" altLang="en-US" sz="3200"/>
              <a:t>SECTOR OF COMPUTERS</a:t>
            </a:r>
            <a:endParaRPr lang="el-GR" altLang="en-US" sz="3200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835150" y="5300663"/>
            <a:ext cx="54022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Comic Sans MS" charset="0"/>
              </a:rPr>
              <a:t>Laboratory of Computer Hardware &amp; Maintenance</a:t>
            </a:r>
            <a:endParaRPr lang="el-GR" altLang="en-US" sz="1800">
              <a:latin typeface="Comic Sans MS" charset="0"/>
            </a:endParaRPr>
          </a:p>
        </p:txBody>
      </p:sp>
      <p:pic>
        <p:nvPicPr>
          <p:cNvPr id="34820" name="Picture 4" descr="QD0002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38400"/>
            <a:ext cx="35052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QD0002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38400"/>
            <a:ext cx="35052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- Τίτλος"/>
          <p:cNvSpPr>
            <a:spLocks noGrp="1"/>
          </p:cNvSpPr>
          <p:nvPr>
            <p:ph type="title"/>
          </p:nvPr>
        </p:nvSpPr>
        <p:spPr>
          <a:xfrm>
            <a:off x="755650" y="857250"/>
            <a:ext cx="7931150" cy="650875"/>
          </a:xfrm>
        </p:spPr>
        <p:txBody>
          <a:bodyPr/>
          <a:lstStyle/>
          <a:p>
            <a:r>
              <a:rPr lang="en-US" altLang="en-US"/>
              <a:t>LABORATORIAL CENTER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14375" y="1928813"/>
            <a:ext cx="8215313" cy="2500312"/>
          </a:xfrm>
        </p:spPr>
        <p:txBody>
          <a:bodyPr/>
          <a:lstStyle/>
          <a:p>
            <a:pPr marL="0" indent="12700">
              <a:buFont typeface="Wingdings" pitchFamily="2" charset="2"/>
              <a:buNone/>
              <a:defRPr/>
            </a:pPr>
            <a:r>
              <a:rPr lang="en-US" sz="2400" dirty="0" smtClean="0"/>
              <a:t>The laboratorial courses of the sectors: Structural Projects and Health &amp; Providence are carried out in 2nd School Laboratorial Center, that allocates for the needs of courses:</a:t>
            </a:r>
          </a:p>
          <a:p>
            <a:pPr>
              <a:buFont typeface="Wingdings" pitchFamily="2" charset="2"/>
              <a:buChar char="l"/>
              <a:defRPr/>
            </a:pPr>
            <a:r>
              <a:rPr lang="en-US" sz="2400" dirty="0" smtClean="0"/>
              <a:t>4 Structural Project Laboratories</a:t>
            </a:r>
          </a:p>
          <a:p>
            <a:pPr>
              <a:buFont typeface="Wingdings" pitchFamily="2" charset="2"/>
              <a:buChar char="l"/>
              <a:defRPr/>
            </a:pPr>
            <a:r>
              <a:rPr lang="en-US" sz="2400" dirty="0" smtClean="0"/>
              <a:t>2 Health and Providence Laboratories</a:t>
            </a:r>
          </a:p>
          <a:p>
            <a:pPr>
              <a:buFont typeface="Wingdings" pitchFamily="2" charset="2"/>
              <a:buChar char="l"/>
              <a:defRPr/>
            </a:pPr>
            <a:endParaRPr lang="en-US" dirty="0"/>
          </a:p>
        </p:txBody>
      </p:sp>
      <p:pic>
        <p:nvPicPr>
          <p:cNvPr id="35844" name="3 - Εικόνα" descr="2e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4286250"/>
            <a:ext cx="3319462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i="1"/>
              <a:t/>
            </a:r>
            <a:br>
              <a:rPr lang="el-GR" altLang="en-US" i="1"/>
            </a:br>
            <a:r>
              <a:rPr lang="en-US" altLang="en-US" i="1"/>
              <a:t>Sector of Health &amp; Providence</a:t>
            </a:r>
            <a:endParaRPr lang="en-US" altLang="en-US"/>
          </a:p>
        </p:txBody>
      </p:sp>
      <p:pic>
        <p:nvPicPr>
          <p:cNvPr id="36867" name="2 - Εικόνα" descr="nosil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060575"/>
            <a:ext cx="4627563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4 - Ορθογώνιο"/>
          <p:cNvSpPr>
            <a:spLocks noChangeArrowheads="1"/>
          </p:cNvSpPr>
          <p:nvPr/>
        </p:nvSpPr>
        <p:spPr bwMode="auto">
          <a:xfrm>
            <a:off x="971550" y="3070225"/>
            <a:ext cx="2879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Comic Sans MS" charset="0"/>
              </a:rPr>
              <a:t>Laboratory of Health &amp; Providence</a:t>
            </a:r>
            <a:endParaRPr lang="el-GR" altLang="en-US" sz="1800">
              <a:latin typeface="Comic Sans MS" charset="0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Sector of Structural Work</a:t>
            </a:r>
            <a:endParaRPr lang="el-GR" altLang="en-US" sz="3200"/>
          </a:p>
        </p:txBody>
      </p:sp>
      <p:pic>
        <p:nvPicPr>
          <p:cNvPr id="37891" name="Picture 4" descr="k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2500313"/>
            <a:ext cx="206216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3 - Εικόνα" descr="structur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786063"/>
            <a:ext cx="33813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4 - Ορθογώνιο"/>
          <p:cNvSpPr>
            <a:spLocks noChangeArrowheads="1"/>
          </p:cNvSpPr>
          <p:nvPr/>
        </p:nvSpPr>
        <p:spPr bwMode="auto">
          <a:xfrm>
            <a:off x="2843213" y="5084763"/>
            <a:ext cx="3529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Comic Sans MS" charset="0"/>
              </a:rPr>
              <a:t>Laboratory of Structural Work</a:t>
            </a:r>
            <a:endParaRPr lang="el-GR" altLang="en-US" sz="1800">
              <a:latin typeface="Comic Sans MS" charset="0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INSTRUCTIONAL STAFF</a:t>
            </a:r>
            <a:endParaRPr lang="el-GR" altLang="en-US" sz="3200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071563" y="2071688"/>
            <a:ext cx="73437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charset="2"/>
              <a:buNone/>
            </a:pPr>
            <a:r>
              <a:rPr lang="el-GR" altLang="en-US"/>
              <a:t>	</a:t>
            </a:r>
            <a:r>
              <a:rPr lang="en-US" altLang="en-US"/>
              <a:t> In our School 58 professors of Secondary Education  teach 12 different specialities with multiannual experience in the Technical and Professional Education</a:t>
            </a:r>
            <a:r>
              <a:rPr lang="el-GR" altLang="en-US"/>
              <a:t>.</a:t>
            </a:r>
          </a:p>
        </p:txBody>
      </p:sp>
      <p:pic>
        <p:nvPicPr>
          <p:cNvPr id="38916" name="3 - Εικόνα" descr="teach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29063"/>
            <a:ext cx="29051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4 - Εικόνα" descr="teaching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3857625"/>
            <a:ext cx="3357562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STUDENT PROFILE</a:t>
            </a:r>
            <a:endParaRPr lang="el-GR" altLang="en-US" sz="3200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042988" y="2143125"/>
            <a:ext cx="7559675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600"/>
              <a:t>This year about 500 students are attending our courses</a:t>
            </a:r>
            <a:r>
              <a:rPr lang="el-GR" altLang="en-US" sz="2600"/>
              <a:t>.  </a:t>
            </a:r>
          </a:p>
          <a:p>
            <a:pPr eaLnBrk="1" hangingPunct="1"/>
            <a:r>
              <a:rPr lang="en-US" altLang="en-US" sz="2600"/>
              <a:t>The average age of students is 24 years</a:t>
            </a:r>
            <a:r>
              <a:rPr lang="el-GR" altLang="en-US" sz="2600"/>
              <a:t>.</a:t>
            </a:r>
          </a:p>
          <a:p>
            <a:pPr eaLnBrk="1" hangingPunct="1"/>
            <a:r>
              <a:rPr lang="en-US" altLang="en-US" sz="2600"/>
              <a:t>Students of our school are workers or unemployed</a:t>
            </a:r>
            <a:r>
              <a:rPr lang="el-GR" altLang="en-US" sz="2600"/>
              <a:t>.</a:t>
            </a:r>
          </a:p>
        </p:txBody>
      </p:sp>
      <p:pic>
        <p:nvPicPr>
          <p:cNvPr id="39940" name="3 - Εικόνα" descr="back_to_schoo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4643438"/>
            <a:ext cx="37814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European Programmes</a:t>
            </a: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785813" y="3500438"/>
          <a:ext cx="8215312" cy="3286125"/>
        </p:xfrm>
        <a:graphic>
          <a:graphicData uri="http://schemas.openxmlformats.org/drawingml/2006/table">
            <a:tbl>
              <a:tblPr/>
              <a:tblGrid>
                <a:gridCol w="2054225"/>
                <a:gridCol w="2054225"/>
                <a:gridCol w="2052637"/>
                <a:gridCol w="2054225"/>
              </a:tblGrid>
              <a:tr h="547688"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SzPct val="6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EU Programme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6812" marR="6681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SzPct val="6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Year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6812" marR="6681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SzPct val="6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Project Identification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6812" marR="6681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SzPct val="6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Applicant/Beneficiary Name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6812" marR="6681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20738"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SzPct val="6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Comenius Multilateral Project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6812" marR="6681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SzPct val="6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2009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6812" marR="6681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SzPct val="6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2009-1-BG1-COM06-01574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6812" marR="6681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SzPct val="6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Cultural Mosaic of Europe – Past, Present and Future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6812" marR="6681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  <a:tr h="1368425"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SzPct val="6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Leonardo Da Vinci IVT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6812" marR="6681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SzPct val="6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2012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6812" marR="6681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SzPct val="6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2011-GR1-LEO01-06475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6812" marR="6681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SzPct val="6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The use of information and communication technology (ICT) in tourism and hospitality management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6812" marR="6681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</a:tr>
              <a:tr h="547688"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SzPct val="6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Leonardo Da Vinci VETPRO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6812" marR="6681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SzPct val="6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2012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6812" marR="6681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SzPct val="6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2012-GR1-LEO03-09907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6812" marR="6681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SzPct val="6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Training Adult Trainers: Train the Trainer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6812" marR="6681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</a:tbl>
          </a:graphicData>
        </a:graphic>
      </p:graphicFrame>
      <p:pic>
        <p:nvPicPr>
          <p:cNvPr id="40990" name="4 - Εικόνα" descr="leonardo_da_vinc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43063"/>
            <a:ext cx="297338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1" name="6 - Εικόνα" descr="comeniu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1643063"/>
            <a:ext cx="2967037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European Programmes</a:t>
            </a: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928688" y="3286125"/>
          <a:ext cx="7715250" cy="2738438"/>
        </p:xfrm>
        <a:graphic>
          <a:graphicData uri="http://schemas.openxmlformats.org/drawingml/2006/table">
            <a:tbl>
              <a:tblPr/>
              <a:tblGrid>
                <a:gridCol w="1928812"/>
                <a:gridCol w="1928813"/>
                <a:gridCol w="1928812"/>
                <a:gridCol w="1928813"/>
              </a:tblGrid>
              <a:tr h="547688"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SzPct val="6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EU Programme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6812" marR="6681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SzPct val="6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Year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6812" marR="6681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SzPct val="6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Project Identification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6812" marR="6681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SzPct val="6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Applicant/Beneficiary Name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6812" marR="6681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20738"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SzPct val="6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Erasmus+ KA1 for School Education Staff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6812" marR="6681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SzPct val="6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2015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6812" marR="6681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SzPct val="6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2015-1-EL01-KA101-013542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6812" marR="6681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SzPct val="6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Using e-learning in Education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6812" marR="6681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  <a:tr h="1368425"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SzPct val="6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Erasmus+ KA1 for VET learners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6812" marR="6681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SzPct val="6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2015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6812" marR="6681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SzPct val="6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2015-1-EL01-KA102-013590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6812" marR="6681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SzPct val="8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SzPct val="6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Automation/ PLC-programming for students of mechanical sector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6812" marR="6681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</a:tr>
            </a:tbl>
          </a:graphicData>
        </a:graphic>
      </p:graphicFrame>
      <p:pic>
        <p:nvPicPr>
          <p:cNvPr id="42009" name="5 - Εικόνα" descr="logo_erasmu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2000250"/>
            <a:ext cx="4000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Participation in Digital Artist Festival</a:t>
            </a:r>
            <a:endParaRPr lang="el-GR" altLang="en-US" sz="3200"/>
          </a:p>
        </p:txBody>
      </p:sp>
      <p:sp>
        <p:nvSpPr>
          <p:cNvPr id="43011" name="Text Box 7"/>
          <p:cNvSpPr txBox="1">
            <a:spLocks noChangeArrowheads="1"/>
          </p:cNvSpPr>
          <p:nvPr/>
        </p:nvSpPr>
        <p:spPr bwMode="auto">
          <a:xfrm>
            <a:off x="785813" y="1928813"/>
            <a:ext cx="7929562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27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charset="2"/>
              <a:buNone/>
            </a:pPr>
            <a:r>
              <a:rPr lang="en-US" altLang="en-US" sz="2400" i="1"/>
              <a:t>The last two years our school participated in Digital Artist Festival where students presented their digital creations:</a:t>
            </a:r>
          </a:p>
          <a:p>
            <a:pPr algn="just" eaLnBrk="1" hangingPunct="1"/>
            <a:r>
              <a:rPr lang="en-US" altLang="en-US" sz="2400" i="1"/>
              <a:t>System Security with  Raspberry Pi 2</a:t>
            </a:r>
          </a:p>
          <a:p>
            <a:pPr algn="just" eaLnBrk="1" hangingPunct="1"/>
            <a:r>
              <a:rPr lang="en-US" altLang="en-US" sz="2400" i="1"/>
              <a:t>Websites  </a:t>
            </a:r>
            <a:endParaRPr lang="el-GR" altLang="en-US" sz="2400" i="1"/>
          </a:p>
        </p:txBody>
      </p:sp>
      <p:pic>
        <p:nvPicPr>
          <p:cNvPr id="43012" name="3 - Εικόνα" descr="security_syste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857625"/>
            <a:ext cx="3714750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4 - Εικόνα" descr="raspberry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3786188"/>
            <a:ext cx="415607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HERAKLION</a:t>
            </a:r>
            <a:endParaRPr lang="el-GR" altLang="en-US"/>
          </a:p>
        </p:txBody>
      </p:sp>
      <p:sp>
        <p:nvSpPr>
          <p:cNvPr id="17411" name="Content Placeholder 3"/>
          <p:cNvSpPr>
            <a:spLocks noGrp="1"/>
          </p:cNvSpPr>
          <p:nvPr>
            <p:ph sz="half" idx="1"/>
          </p:nvPr>
        </p:nvSpPr>
        <p:spPr>
          <a:xfrm>
            <a:off x="2873375" y="2143125"/>
            <a:ext cx="3770313" cy="566738"/>
          </a:xfrm>
        </p:spPr>
        <p:txBody>
          <a:bodyPr/>
          <a:lstStyle/>
          <a:p>
            <a:r>
              <a:rPr lang="en-US" altLang="en-US"/>
              <a:t>The capital of Crete</a:t>
            </a:r>
            <a:endParaRPr lang="el-GR" altLang="en-US"/>
          </a:p>
        </p:txBody>
      </p:sp>
      <p:pic>
        <p:nvPicPr>
          <p:cNvPr id="17412" name="4 - Εικόνα" descr="irakle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500438"/>
            <a:ext cx="41338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6 - Εικόνα" descr="knosso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714625"/>
            <a:ext cx="361791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SCHOOL EVENTS</a:t>
            </a:r>
            <a:endParaRPr lang="el-GR" altLang="en-US" sz="3200"/>
          </a:p>
        </p:txBody>
      </p:sp>
      <p:sp>
        <p:nvSpPr>
          <p:cNvPr id="44035" name="Text Box 5"/>
          <p:cNvSpPr txBox="1">
            <a:spLocks noChangeArrowheads="1"/>
          </p:cNvSpPr>
          <p:nvPr/>
        </p:nvSpPr>
        <p:spPr bwMode="auto">
          <a:xfrm>
            <a:off x="1066800" y="5334000"/>
            <a:ext cx="716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charset="2"/>
              <a:buNone/>
            </a:pPr>
            <a:r>
              <a:rPr lang="en-US" altLang="en-US" sz="1800">
                <a:latin typeface="Comic Sans MS" charset="0"/>
              </a:rPr>
              <a:t>Theater student Group</a:t>
            </a:r>
            <a:endParaRPr lang="el-GR" altLang="en-US" sz="1800">
              <a:latin typeface="Comic Sans MS" charset="0"/>
            </a:endParaRPr>
          </a:p>
        </p:txBody>
      </p:sp>
      <p:pic>
        <p:nvPicPr>
          <p:cNvPr id="4403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133600"/>
            <a:ext cx="3609975" cy="31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133600"/>
            <a:ext cx="4292600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SCHOOL EVENTS</a:t>
            </a:r>
            <a:endParaRPr lang="el-GR" altLang="en-US" sz="3200"/>
          </a:p>
        </p:txBody>
      </p:sp>
      <p:pic>
        <p:nvPicPr>
          <p:cNvPr id="45059" name="Picture 4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38400"/>
            <a:ext cx="3200400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5" descr="d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38400"/>
            <a:ext cx="3429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6"/>
          <p:cNvSpPr txBox="1">
            <a:spLocks noChangeArrowheads="1"/>
          </p:cNvSpPr>
          <p:nvPr/>
        </p:nvSpPr>
        <p:spPr bwMode="auto">
          <a:xfrm>
            <a:off x="1066800" y="5334000"/>
            <a:ext cx="716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charset="2"/>
              <a:buNone/>
            </a:pPr>
            <a:r>
              <a:rPr lang="en-US" altLang="en-US" sz="1800">
                <a:latin typeface="Comic Sans MS" charset="0"/>
              </a:rPr>
              <a:t>Music student group</a:t>
            </a:r>
            <a:endParaRPr lang="el-GR" altLang="en-US" sz="1800">
              <a:latin typeface="Comic Sans MS" charset="0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SCHOOL  BLOOD BANK</a:t>
            </a:r>
            <a:endParaRPr lang="el-GR" altLang="en-US" sz="320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33600"/>
            <a:ext cx="7694613" cy="3952875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l-GR" altLang="en-US"/>
              <a:t>	</a:t>
            </a:r>
            <a:r>
              <a:rPr lang="en-US" altLang="en-US" sz="2300"/>
              <a:t> In the School functions Bank of Voluntary Blood donation with the attendance of teachers, students and friends</a:t>
            </a:r>
            <a:r>
              <a:rPr lang="el-GR" altLang="en-US" sz="2300"/>
              <a:t>.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573463"/>
            <a:ext cx="252095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5 - Εικόνα" descr="bloo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314325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WEB PAGES OF SCHOOL</a:t>
            </a:r>
            <a:endParaRPr lang="el-GR" altLang="en-US" sz="320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857250" y="2143125"/>
            <a:ext cx="7694613" cy="3952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l-GR" altLang="en-US" sz="2400"/>
              <a:t>	</a:t>
            </a:r>
            <a:r>
              <a:rPr lang="en-US" altLang="en-US" sz="2400"/>
              <a:t> Our School has established the following websites </a:t>
            </a:r>
            <a:r>
              <a:rPr lang="el-GR" altLang="en-US" sz="2400"/>
              <a:t>:</a:t>
            </a:r>
            <a:endParaRPr lang="en-US" altLang="en-US" sz="240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l-GR" altLang="en-US" sz="240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sz="2400" b="1">
                <a:hlinkClick r:id="rId2"/>
              </a:rPr>
              <a:t>http://www.esperino.gr</a:t>
            </a:r>
            <a:r>
              <a:rPr lang="en-US" altLang="en-US" sz="2400" b="1"/>
              <a:t> 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altLang="en-US" sz="2400" b="1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sz="2400" b="1">
                <a:hlinkClick r:id="rId3"/>
              </a:rPr>
              <a:t>https://teach4epal.wordpress.com/</a:t>
            </a:r>
            <a:endParaRPr lang="el-GR" altLang="en-US" sz="2400" b="1">
              <a:hlinkClick r:id="rId2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l-GR" altLang="en-US" sz="240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altLang="en-US" sz="240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l-GR" altLang="en-US" sz="240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l-GR" altLang="en-US" sz="2400"/>
              <a:t>  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l-GR" altLang="en-US" sz="2400"/>
              <a:t>        </a:t>
            </a:r>
            <a:r>
              <a:rPr lang="en-US" altLang="en-US" sz="2400" b="1"/>
              <a:t>           </a:t>
            </a:r>
            <a:r>
              <a:rPr lang="el-GR" altLang="en-US" sz="2400" b="1"/>
              <a:t>   </a:t>
            </a:r>
            <a:r>
              <a:rPr lang="en-US" altLang="en-US" sz="2400" b="1"/>
              <a:t> </a:t>
            </a:r>
            <a:endParaRPr lang="el-GR" altLang="en-US" sz="800" b="1"/>
          </a:p>
        </p:txBody>
      </p:sp>
      <p:pic>
        <p:nvPicPr>
          <p:cNvPr id="4710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425" y="4214813"/>
            <a:ext cx="2520950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2 - Θέση περιεχομένου"/>
          <p:cNvSpPr>
            <a:spLocks noGrp="1"/>
          </p:cNvSpPr>
          <p:nvPr>
            <p:ph idx="1"/>
          </p:nvPr>
        </p:nvSpPr>
        <p:spPr>
          <a:xfrm>
            <a:off x="838200" y="2143125"/>
            <a:ext cx="7694613" cy="1785938"/>
          </a:xfrm>
        </p:spPr>
        <p:txBody>
          <a:bodyPr/>
          <a:lstStyle/>
          <a:p>
            <a:pPr marL="0" indent="12700" algn="just">
              <a:buFont typeface="Wingdings" charset="2"/>
              <a:buNone/>
            </a:pPr>
            <a:r>
              <a:rPr lang="en-US" altLang="en-US" b="1"/>
              <a:t>Our school is not an ordinary school!</a:t>
            </a:r>
          </a:p>
          <a:p>
            <a:pPr marL="0" indent="12700" algn="just">
              <a:buFont typeface="Wingdings" charset="2"/>
              <a:buNone/>
            </a:pPr>
            <a:r>
              <a:rPr lang="en-US" altLang="en-US" b="1"/>
              <a:t>Every student who has graduated from our school has loved and has been thinking of it for ever!</a:t>
            </a:r>
          </a:p>
        </p:txBody>
      </p:sp>
      <p:pic>
        <p:nvPicPr>
          <p:cNvPr id="48131" name="5 - Εικόνα" descr="thankyo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4143375"/>
            <a:ext cx="2532062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5"/>
          <p:cNvSpPr>
            <a:spLocks noGrp="1" noChangeArrowheads="1"/>
          </p:cNvSpPr>
          <p:nvPr>
            <p:ph type="title"/>
          </p:nvPr>
        </p:nvSpPr>
        <p:spPr>
          <a:xfrm>
            <a:off x="714375" y="908050"/>
            <a:ext cx="7924800" cy="650875"/>
          </a:xfrm>
        </p:spPr>
        <p:txBody>
          <a:bodyPr/>
          <a:lstStyle/>
          <a:p>
            <a:pPr eaLnBrk="1" hangingPunct="1"/>
            <a:r>
              <a:rPr lang="en-US" altLang="en-US" sz="3200"/>
              <a:t>HISTORY OF  SCHOOL</a:t>
            </a:r>
            <a:endParaRPr lang="el-GR" altLang="en-US" sz="3200"/>
          </a:p>
        </p:txBody>
      </p:sp>
      <p:sp>
        <p:nvSpPr>
          <p:cNvPr id="18435" name="AutoShape 4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4021138" cy="3724275"/>
          </a:xfrm>
          <a:prstGeom prst="actionButtonHome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/>
              <a:t>4</a:t>
            </a:r>
            <a:r>
              <a:rPr lang="en-US" altLang="en-US" sz="2000" baseline="30000"/>
              <a:t>th</a:t>
            </a:r>
            <a:r>
              <a:rPr lang="en-US" altLang="en-US" sz="2000"/>
              <a:t> Vocational High School (Evening) of Heraklion</a:t>
            </a:r>
            <a:r>
              <a:rPr lang="el-GR" altLang="en-US" sz="2000"/>
              <a:t> </a:t>
            </a:r>
            <a:r>
              <a:rPr lang="en-US" altLang="en-US" sz="2000"/>
              <a:t>serves</a:t>
            </a:r>
            <a:r>
              <a:rPr lang="el-GR" altLang="en-US" sz="2000"/>
              <a:t> </a:t>
            </a:r>
            <a:r>
              <a:rPr lang="en-US" altLang="en-US" sz="2000"/>
              <a:t>consequently</a:t>
            </a:r>
            <a:r>
              <a:rPr lang="el-GR" altLang="en-US" sz="2000"/>
              <a:t> </a:t>
            </a:r>
            <a:r>
              <a:rPr lang="en-US" altLang="en-US" sz="2000"/>
              <a:t> technique vocational</a:t>
            </a:r>
            <a:r>
              <a:rPr lang="el-GR" altLang="en-US" sz="2000"/>
              <a:t> </a:t>
            </a:r>
            <a:r>
              <a:rPr lang="en-US" altLang="en-US" sz="2000"/>
              <a:t> education</a:t>
            </a:r>
            <a:r>
              <a:rPr lang="el-GR" altLang="en-US" sz="2000"/>
              <a:t> </a:t>
            </a:r>
            <a:r>
              <a:rPr lang="en-US" altLang="en-US" sz="2000"/>
              <a:t>for the</a:t>
            </a:r>
            <a:r>
              <a:rPr lang="el-GR" altLang="en-US" sz="2000"/>
              <a:t> </a:t>
            </a:r>
            <a:r>
              <a:rPr lang="en-US" altLang="en-US" sz="2000"/>
              <a:t>last thirty (30) years.</a:t>
            </a:r>
            <a:endParaRPr lang="el-GR" altLang="en-US" sz="2000"/>
          </a:p>
          <a:p>
            <a:pPr eaLnBrk="1" hangingPunct="1">
              <a:lnSpc>
                <a:spcPct val="90000"/>
              </a:lnSpc>
            </a:pPr>
            <a:endParaRPr lang="el-GR" altLang="en-US" sz="2000"/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Totally,</a:t>
            </a:r>
            <a:r>
              <a:rPr lang="el-GR" altLang="en-US" sz="2000"/>
              <a:t> </a:t>
            </a:r>
            <a:r>
              <a:rPr lang="en-US" altLang="en-US" sz="2000"/>
              <a:t>more than 3.500</a:t>
            </a:r>
            <a:r>
              <a:rPr lang="el-GR" altLang="en-US" sz="2000"/>
              <a:t> </a:t>
            </a:r>
            <a:r>
              <a:rPr lang="en-US" altLang="en-US" sz="2000"/>
              <a:t>students have graduated from our school.</a:t>
            </a:r>
          </a:p>
          <a:p>
            <a:pPr eaLnBrk="1" hangingPunct="1">
              <a:lnSpc>
                <a:spcPct val="90000"/>
              </a:lnSpc>
            </a:pPr>
            <a:endParaRPr lang="el-GR" altLang="en-US" sz="2000"/>
          </a:p>
        </p:txBody>
      </p:sp>
      <p:pic>
        <p:nvPicPr>
          <p:cNvPr id="18436" name="Picture 8" descr="sxo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071688"/>
            <a:ext cx="31734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 6 Sectors and Specialities</a:t>
            </a:r>
            <a:endParaRPr lang="el-GR" altLang="en-US"/>
          </a:p>
        </p:txBody>
      </p:sp>
      <p:sp>
        <p:nvSpPr>
          <p:cNvPr id="19459" name="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900113" y="2060575"/>
            <a:ext cx="7632700" cy="223202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dirty="0" smtClean="0"/>
              <a:t>In 4</a:t>
            </a:r>
            <a:r>
              <a:rPr lang="en-US" baseline="30000" dirty="0" smtClean="0"/>
              <a:t>th</a:t>
            </a:r>
            <a:r>
              <a:rPr lang="en-US" dirty="0" smtClean="0"/>
              <a:t> Vocational High School the following six (6) sectors operate with the following </a:t>
            </a:r>
            <a:r>
              <a:rPr lang="en-US" dirty="0" err="1" smtClean="0"/>
              <a:t>specialities</a:t>
            </a:r>
            <a:r>
              <a:rPr lang="en-US" dirty="0" smtClean="0"/>
              <a:t> </a:t>
            </a:r>
            <a:r>
              <a:rPr lang="el-GR" dirty="0" smtClean="0"/>
              <a:t>:</a:t>
            </a:r>
            <a:endParaRPr lang="en-US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l"/>
              <a:defRPr/>
            </a:pPr>
            <a:r>
              <a:rPr lang="en-US" sz="2400" b="1" i="1" dirty="0" smtClean="0"/>
              <a:t>COMPUTER SCIENCE  </a:t>
            </a:r>
          </a:p>
          <a:p>
            <a:pPr marL="449263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400" b="1" i="1" dirty="0" err="1" smtClean="0"/>
              <a:t>Speciality</a:t>
            </a:r>
            <a:r>
              <a:rPr lang="en-US" sz="2400" b="1" i="1" dirty="0" smtClean="0"/>
              <a:t> of Computer and Network Technician</a:t>
            </a:r>
          </a:p>
          <a:p>
            <a:pPr marL="449263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400" b="1" i="1" dirty="0" err="1" smtClean="0"/>
              <a:t>Speciality</a:t>
            </a:r>
            <a:r>
              <a:rPr lang="en-US" sz="2400" b="1" i="1" dirty="0" smtClean="0"/>
              <a:t> of Software Applicator </a:t>
            </a:r>
          </a:p>
          <a:p>
            <a:pPr>
              <a:buFont typeface="Wingdings" pitchFamily="2" charset="2"/>
              <a:buChar char="l"/>
              <a:defRPr/>
            </a:pPr>
            <a:endParaRPr lang="el-GR" dirty="0" smtClean="0"/>
          </a:p>
        </p:txBody>
      </p:sp>
      <p:pic>
        <p:nvPicPr>
          <p:cNvPr id="19460" name="5 - Εικόνα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36562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6 - Εικόνα" descr="images (1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36562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908050"/>
            <a:ext cx="8388350" cy="650875"/>
          </a:xfrm>
        </p:spPr>
        <p:txBody>
          <a:bodyPr/>
          <a:lstStyle/>
          <a:p>
            <a:pPr eaLnBrk="1" hangingPunct="1"/>
            <a:r>
              <a:rPr lang="en-US" altLang="en-US" sz="2300"/>
              <a:t> </a:t>
            </a:r>
            <a:r>
              <a:rPr lang="en-US" altLang="en-US" sz="2000"/>
              <a:t>SECTOR OF FINANCIAL AND ADMINISTRATIVE SERVICES</a:t>
            </a:r>
            <a:endParaRPr lang="el-GR" altLang="en-US" sz="200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89138"/>
            <a:ext cx="7694613" cy="4097337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altLang="en-US" b="1" i="1"/>
              <a:t>Specialities:</a:t>
            </a:r>
          </a:p>
          <a:p>
            <a:pPr eaLnBrk="1" hangingPunct="1"/>
            <a:r>
              <a:rPr lang="en-US" altLang="en-US" b="1" i="1"/>
              <a:t>Employees of Administration and Economic Services</a:t>
            </a:r>
            <a:endParaRPr lang="el-GR" altLang="en-US" b="1" i="1"/>
          </a:p>
          <a:p>
            <a:pPr eaLnBrk="1" hangingPunct="1"/>
            <a:r>
              <a:rPr lang="en-US" altLang="en-US" b="1" i="1"/>
              <a:t>Employees of Tourist Enterprises</a:t>
            </a:r>
            <a:endParaRPr lang="el-GR" altLang="en-US" b="1" i="1"/>
          </a:p>
        </p:txBody>
      </p:sp>
      <p:pic>
        <p:nvPicPr>
          <p:cNvPr id="20484" name="3 - Εικόνα" descr="tou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40005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4 - Εικόνα" descr="oik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4071938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836613"/>
            <a:ext cx="7931150" cy="650875"/>
          </a:xfrm>
        </p:spPr>
        <p:txBody>
          <a:bodyPr/>
          <a:lstStyle/>
          <a:p>
            <a:pPr eaLnBrk="1" hangingPunct="1"/>
            <a:r>
              <a:rPr lang="en-US" altLang="en-US" sz="3200"/>
              <a:t/>
            </a:r>
            <a:br>
              <a:rPr lang="en-US" altLang="en-US" sz="3200"/>
            </a:br>
            <a:r>
              <a:rPr lang="en-US" altLang="en-US" sz="3200"/>
              <a:t/>
            </a:r>
            <a:br>
              <a:rPr lang="en-US" altLang="en-US" sz="3200"/>
            </a:br>
            <a:r>
              <a:rPr lang="en-US" altLang="en-US" sz="3200"/>
              <a:t/>
            </a:r>
            <a:br>
              <a:rPr lang="en-US" altLang="en-US" sz="3200"/>
            </a:br>
            <a:r>
              <a:rPr lang="en-US" altLang="en-US" sz="3200"/>
              <a:t/>
            </a:r>
            <a:br>
              <a:rPr lang="en-US" altLang="en-US" sz="3200"/>
            </a:br>
            <a:r>
              <a:rPr lang="en-US" altLang="en-US" sz="3200" i="1"/>
              <a:t/>
            </a:r>
            <a:br>
              <a:rPr lang="en-US" altLang="en-US" sz="3200" i="1"/>
            </a:br>
            <a:r>
              <a:rPr lang="en-US" altLang="en-US" sz="2800" i="1"/>
              <a:t>SECTOR OF MECHANICAL ENGINEERING</a:t>
            </a:r>
            <a:endParaRPr lang="el-GR" altLang="en-US" sz="280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785813" y="1916113"/>
            <a:ext cx="8358187" cy="4752975"/>
          </a:xfrm>
        </p:spPr>
        <p:txBody>
          <a:bodyPr/>
          <a:lstStyle/>
          <a:p>
            <a:pPr marL="625475" indent="0"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en-US" sz="1800" b="1" i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b="1" i="1" dirty="0" err="1" smtClean="0"/>
              <a:t>Specialities</a:t>
            </a:r>
            <a:r>
              <a:rPr lang="en-US" b="1" i="1" dirty="0" smtClean="0"/>
              <a:t> of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400" dirty="0" smtClean="0"/>
              <a:t>Mechanical Installation and construction</a:t>
            </a:r>
            <a:r>
              <a:rPr lang="el-GR" sz="2400" dirty="0" smtClean="0"/>
              <a:t> </a:t>
            </a:r>
            <a:r>
              <a:rPr lang="en-US" sz="2400" dirty="0" smtClean="0"/>
              <a:t>Technician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400" dirty="0" smtClean="0"/>
              <a:t>Technical Engineer of Thermal Installations, Oil and Gas 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300" dirty="0" smtClean="0"/>
              <a:t>Technical cooling installations, Ventilation and Air Conditioning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400" dirty="0" smtClean="0"/>
              <a:t>Vehicle</a:t>
            </a:r>
            <a:endParaRPr lang="el-GR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en-US" sz="1800" b="1" i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en-US" sz="2000" b="1" i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i="1" dirty="0" smtClean="0"/>
          </a:p>
        </p:txBody>
      </p:sp>
      <p:pic>
        <p:nvPicPr>
          <p:cNvPr id="21508" name="3 - Εικόνα" descr="studi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4868863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Sectors and Specialities</a:t>
            </a:r>
            <a:endParaRPr lang="el-GR" alt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99592" y="1916832"/>
            <a:ext cx="7694613" cy="4320480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l"/>
              <a:defRPr/>
            </a:pPr>
            <a:r>
              <a:rPr lang="en-US" b="1" i="1" dirty="0" smtClean="0"/>
              <a:t>ELECTRICAL ENGINEERING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dirty="0" smtClean="0"/>
              <a:t>    </a:t>
            </a:r>
            <a:r>
              <a:rPr lang="en-US" dirty="0" err="1" smtClean="0"/>
              <a:t>Speciality</a:t>
            </a:r>
            <a:r>
              <a:rPr lang="en-US" dirty="0" smtClean="0"/>
              <a:t> of Electrical Systems, Installations and </a:t>
            </a:r>
            <a:r>
              <a:rPr lang="en-US" dirty="0" err="1" smtClean="0"/>
              <a:t>NetworksTechnician</a:t>
            </a:r>
            <a:endParaRPr lang="el-GR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l"/>
              <a:defRPr/>
            </a:pPr>
            <a:r>
              <a:rPr lang="en-US" b="1" i="1" dirty="0" smtClean="0"/>
              <a:t>STRUCTURAL PROJECTS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i="1" dirty="0" smtClean="0"/>
              <a:t>    </a:t>
            </a:r>
            <a:r>
              <a:rPr lang="en-US" dirty="0" err="1" smtClean="0"/>
              <a:t>Speciality</a:t>
            </a:r>
            <a:r>
              <a:rPr lang="en-US" dirty="0" smtClean="0"/>
              <a:t> of Designer Structural Engineering and </a:t>
            </a:r>
            <a:r>
              <a:rPr lang="en-US" dirty="0" err="1" smtClean="0"/>
              <a:t>Geomatics</a:t>
            </a:r>
            <a:endParaRPr lang="el-GR" dirty="0" smtClean="0"/>
          </a:p>
          <a:p>
            <a:pPr>
              <a:buFont typeface="Wingdings" pitchFamily="2" charset="2"/>
              <a:buChar char="l"/>
              <a:defRPr/>
            </a:pPr>
            <a:r>
              <a:rPr lang="en-US" b="1" i="1" dirty="0" smtClean="0"/>
              <a:t>HEALTH </a:t>
            </a:r>
            <a:r>
              <a:rPr lang="el-GR" b="1" i="1" dirty="0" smtClean="0"/>
              <a:t>&amp;</a:t>
            </a:r>
            <a:r>
              <a:rPr lang="en-US" b="1" i="1" dirty="0" smtClean="0"/>
              <a:t> PROVIDENCE</a:t>
            </a:r>
            <a:r>
              <a:rPr lang="el-GR" b="1" i="1" dirty="0" smtClean="0"/>
              <a:t>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  </a:t>
            </a:r>
            <a:r>
              <a:rPr lang="en-US" dirty="0" err="1" smtClean="0"/>
              <a:t>Specialities</a:t>
            </a:r>
            <a:r>
              <a:rPr lang="en-US" dirty="0" smtClean="0"/>
              <a:t> of </a:t>
            </a:r>
          </a:p>
          <a:p>
            <a:pPr marL="3489325" lvl="8" indent="-349250">
              <a:defRPr/>
            </a:pPr>
            <a:r>
              <a:rPr lang="en-US" sz="2800" dirty="0" smtClean="0">
                <a:ea typeface="+mn-ea"/>
                <a:cs typeface="+mn-cs"/>
              </a:rPr>
              <a:t>Nurse's Assistant</a:t>
            </a:r>
          </a:p>
          <a:p>
            <a:pPr lvl="7">
              <a:defRPr/>
            </a:pPr>
            <a:r>
              <a:rPr lang="en-US" sz="2800" dirty="0" smtClean="0">
                <a:ea typeface="+mn-ea"/>
                <a:cs typeface="+mn-cs"/>
              </a:rPr>
              <a:t>Child </a:t>
            </a:r>
            <a:r>
              <a:rPr lang="en-US" sz="2800" dirty="0" err="1" smtClean="0">
                <a:ea typeface="+mn-ea"/>
                <a:cs typeface="+mn-cs"/>
              </a:rPr>
              <a:t>Carers</a:t>
            </a:r>
            <a:r>
              <a:rPr lang="en-US" sz="2800" dirty="0" smtClean="0">
                <a:ea typeface="+mn-ea"/>
                <a:cs typeface="+mn-cs"/>
              </a:rPr>
              <a:t> Assistant </a:t>
            </a:r>
          </a:p>
          <a:p>
            <a:pPr lvl="7">
              <a:defRPr/>
            </a:pPr>
            <a:endParaRPr lang="en-US" sz="2000" b="1" i="1" dirty="0" smtClean="0"/>
          </a:p>
          <a:p>
            <a:pPr>
              <a:buFont typeface="Wingdings" pitchFamily="2" charset="2"/>
              <a:buNone/>
              <a:defRPr/>
            </a:pPr>
            <a:endParaRPr lang="el-GR" b="1" i="1" dirty="0" smtClean="0"/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WORKING HOURS OF SCHOOL</a:t>
            </a:r>
            <a:endParaRPr lang="el-GR" altLang="en-US" sz="3200"/>
          </a:p>
        </p:txBody>
      </p:sp>
      <p:graphicFrame>
        <p:nvGraphicFramePr>
          <p:cNvPr id="1026" name="Object 13"/>
          <p:cNvGraphicFramePr>
            <a:graphicFrameLocks noChangeAspect="1"/>
          </p:cNvGraphicFramePr>
          <p:nvPr>
            <p:ph sz="quarter" idx="1"/>
          </p:nvPr>
        </p:nvGraphicFramePr>
        <p:xfrm>
          <a:off x="1819275" y="2362200"/>
          <a:ext cx="1808163" cy="178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Γράφημα" r:id="rId3" imgW="3771900" imgH="3724185" progId="MSGraph.Chart.8">
                  <p:embed followColorScheme="full"/>
                </p:oleObj>
              </mc:Choice>
              <mc:Fallback>
                <p:oleObj name="Γράφημα" r:id="rId3" imgW="3771900" imgH="3724185" progId="MSGraph.Chart.8">
                  <p:embed followColorScheme="full"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275" y="2362200"/>
                        <a:ext cx="1808163" cy="1785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857250" y="2571750"/>
            <a:ext cx="4143375" cy="250031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charset="2"/>
              <a:buNone/>
            </a:pPr>
            <a:r>
              <a:rPr lang="el-GR" altLang="en-US" sz="2000"/>
              <a:t>	</a:t>
            </a:r>
            <a:r>
              <a:rPr lang="en-US" altLang="en-US" sz="2200"/>
              <a:t>The evening hours that our school operates </a:t>
            </a:r>
            <a:r>
              <a:rPr lang="el-GR" altLang="en-US" sz="2200" b="1"/>
              <a:t>(19:10-22:</a:t>
            </a:r>
            <a:r>
              <a:rPr lang="en-US" altLang="en-US" sz="2200" b="1"/>
              <a:t>4</a:t>
            </a:r>
            <a:r>
              <a:rPr lang="el-GR" altLang="en-US" sz="2200" b="1"/>
              <a:t>5)</a:t>
            </a:r>
            <a:r>
              <a:rPr lang="en-US" altLang="en-US" sz="2200"/>
              <a:t>, offer</a:t>
            </a:r>
            <a:r>
              <a:rPr lang="el-GR" altLang="en-US" sz="2200"/>
              <a:t> </a:t>
            </a:r>
            <a:r>
              <a:rPr lang="en-US" altLang="en-US" sz="2200"/>
              <a:t>to help those who are not able to attend a morning school, because of their own professional or family obligations. </a:t>
            </a:r>
            <a:r>
              <a:rPr lang="el-GR" altLang="en-US" sz="2200"/>
              <a:t>      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l-GR" altLang="en-US" sz="2000"/>
          </a:p>
        </p:txBody>
      </p:sp>
      <p:pic>
        <p:nvPicPr>
          <p:cNvPr id="1029" name="Picture 21" descr="QD00010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428875"/>
            <a:ext cx="346710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22"/>
          <p:cNvSpPr txBox="1">
            <a:spLocks noChangeArrowheads="1"/>
          </p:cNvSpPr>
          <p:nvPr/>
        </p:nvSpPr>
        <p:spPr bwMode="auto">
          <a:xfrm>
            <a:off x="1143000" y="5429250"/>
            <a:ext cx="73469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sz="2100"/>
              <a:t>Every day our students attend courses for five (5) hours.</a:t>
            </a:r>
            <a:endParaRPr lang="el-GR" altLang="en-US" sz="2100"/>
          </a:p>
          <a:p>
            <a:pPr eaLnBrk="1" hangingPunct="1">
              <a:spcBef>
                <a:spcPct val="50000"/>
              </a:spcBef>
              <a:buFont typeface="Wingdings" charset="2"/>
              <a:buNone/>
            </a:pPr>
            <a:endParaRPr lang="el-GR" altLang="en-US" sz="2100"/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Κάψουλες">
  <a:themeElements>
    <a:clrScheme name="Προσαρμοσμένος 4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349393"/>
      </a:accent2>
      <a:accent3>
        <a:srgbClr val="FFFFFF"/>
      </a:accent3>
      <a:accent4>
        <a:srgbClr val="3C653C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Κάψουλε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75000"/>
          <a:buFont typeface="Wingdings" pitchFamily="2" charset="2"/>
          <a:buChar char="l"/>
          <a:tabLst/>
          <a:defRPr kumimoji="0" lang="el-G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75000"/>
          <a:buFont typeface="Wingdings" pitchFamily="2" charset="2"/>
          <a:buChar char="l"/>
          <a:tabLst/>
          <a:defRPr kumimoji="0" lang="el-G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Κάψουλες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Κάψουλες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Κάψουλες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άψουλες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Κάψουλες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άψουλες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άψουλες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άψουλες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730</Words>
  <Application>Microsoft Macintosh PowerPoint</Application>
  <PresentationFormat>On-screen Show (4:3)</PresentationFormat>
  <Paragraphs>169</Paragraphs>
  <Slides>34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Wingdings</vt:lpstr>
      <vt:lpstr>Times New Roman</vt:lpstr>
      <vt:lpstr>Microsoft Sans Serif</vt:lpstr>
      <vt:lpstr>Comic Sans MS</vt:lpstr>
      <vt:lpstr>Calibri</vt:lpstr>
      <vt:lpstr>Κάψουλες</vt:lpstr>
      <vt:lpstr>Γράφημα του Microsoft Graph</vt:lpstr>
      <vt:lpstr>4th VOCATIONAL HIGH SCHOOL (EVENING)</vt:lpstr>
      <vt:lpstr>CRETE</vt:lpstr>
      <vt:lpstr>HERAKLION</vt:lpstr>
      <vt:lpstr>HISTORY OF  SCHOOL</vt:lpstr>
      <vt:lpstr> 6 Sectors and Specialities</vt:lpstr>
      <vt:lpstr> SECTOR OF FINANCIAL AND ADMINISTRATIVE SERVICES</vt:lpstr>
      <vt:lpstr>     SECTOR OF MECHANICAL ENGINEERING</vt:lpstr>
      <vt:lpstr>Sectors and Specialities</vt:lpstr>
      <vt:lpstr>WORKING HOURS OF SCHOOL</vt:lpstr>
      <vt:lpstr>STRUCTURE  OF PROGRAM STUDIES</vt:lpstr>
      <vt:lpstr>PROSPECTS OF STUDENTS</vt:lpstr>
      <vt:lpstr>REGISTRATION RIGHT</vt:lpstr>
      <vt:lpstr>INSTALLATIONS OF OUR SCHOOL</vt:lpstr>
      <vt:lpstr>LABORATORIAL CENTER</vt:lpstr>
      <vt:lpstr>Sector of Mechanical Engineering</vt:lpstr>
      <vt:lpstr>Sector of Mechanical Engineering</vt:lpstr>
      <vt:lpstr>Sector of Mechanical Engineering</vt:lpstr>
      <vt:lpstr>Sector of Mechanical Engineering</vt:lpstr>
      <vt:lpstr>Electrical Engineering Sector</vt:lpstr>
      <vt:lpstr>Electrical Engineering Sector</vt:lpstr>
      <vt:lpstr>SECTOR OF COMPUTERS</vt:lpstr>
      <vt:lpstr>LABORATORIAL CENTER</vt:lpstr>
      <vt:lpstr> Sector of Health &amp; Providence</vt:lpstr>
      <vt:lpstr>Sector of Structural Work</vt:lpstr>
      <vt:lpstr>INSTRUCTIONAL STAFF</vt:lpstr>
      <vt:lpstr>STUDENT PROFILE</vt:lpstr>
      <vt:lpstr>European Programmes</vt:lpstr>
      <vt:lpstr>European Programmes</vt:lpstr>
      <vt:lpstr>Participation in Digital Artist Festival</vt:lpstr>
      <vt:lpstr>SCHOOL EVENTS</vt:lpstr>
      <vt:lpstr>SCHOOL EVENTS</vt:lpstr>
      <vt:lpstr>SCHOOL  BLOOD BANK</vt:lpstr>
      <vt:lpstr>WEB PAGES OF SCHOOL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4th VOCATIONAL HIGH SCHOOL (EVENING)</dc:title>
  <dc:creator>Microsoft Office User</dc:creator>
  <cp:lastModifiedBy>Microsoft Office User</cp:lastModifiedBy>
  <cp:revision>1</cp:revision>
  <dcterms:created xsi:type="dcterms:W3CDTF">2017-05-26T19:15:12Z</dcterms:created>
  <dcterms:modified xsi:type="dcterms:W3CDTF">2017-05-26T19:15:45Z</dcterms:modified>
</cp:coreProperties>
</file>