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73" r:id="rId4"/>
    <p:sldId id="271" r:id="rId5"/>
    <p:sldId id="258" r:id="rId6"/>
    <p:sldId id="259" r:id="rId7"/>
    <p:sldId id="260" r:id="rId8"/>
    <p:sldId id="261" r:id="rId9"/>
    <p:sldId id="264" r:id="rId10"/>
    <p:sldId id="265" r:id="rId11"/>
    <p:sldId id="262" r:id="rId12"/>
    <p:sldId id="263" r:id="rId13"/>
    <p:sldId id="267" r:id="rId14"/>
    <p:sldId id="270" r:id="rId15"/>
    <p:sldId id="268" r:id="rId16"/>
    <p:sldId id="269"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21"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68CD1A3-5D80-42C3-99BC-562EFEAFE01D}" type="datetimeFigureOut">
              <a:rPr lang="tr-TR" smtClean="0"/>
              <a:pPr/>
              <a:t>13.02.2020</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FC82A0A-CA78-4D39-A53D-AA0937816E63}"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68CD1A3-5D80-42C3-99BC-562EFEAFE01D}" type="datetimeFigureOut">
              <a:rPr lang="tr-TR" smtClean="0"/>
              <a:pPr/>
              <a:t>13.02.2020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FC82A0A-CA78-4D39-A53D-AA0937816E6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268CD1A3-5D80-42C3-99BC-562EFEAFE01D}" type="datetimeFigureOut">
              <a:rPr lang="tr-TR" smtClean="0"/>
              <a:pPr/>
              <a:t>13.02.2020</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FC82A0A-CA78-4D39-A53D-AA0937816E6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68CD1A3-5D80-42C3-99BC-562EFEAFE01D}" type="datetimeFigureOut">
              <a:rPr lang="tr-TR" smtClean="0"/>
              <a:pPr/>
              <a:t>13.02.2020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FC82A0A-CA78-4D39-A53D-AA0937816E6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68CD1A3-5D80-42C3-99BC-562EFEAFE01D}" type="datetimeFigureOut">
              <a:rPr lang="tr-TR" smtClean="0"/>
              <a:pPr/>
              <a:t>13.02.2020</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EFC82A0A-CA78-4D39-A53D-AA0937816E63}"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68CD1A3-5D80-42C3-99BC-562EFEAFE01D}" type="datetimeFigureOut">
              <a:rPr lang="tr-TR" smtClean="0"/>
              <a:pPr/>
              <a:t>13.02.2020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FC82A0A-CA78-4D39-A53D-AA0937816E6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68CD1A3-5D80-42C3-99BC-562EFEAFE01D}" type="datetimeFigureOut">
              <a:rPr lang="tr-TR" smtClean="0"/>
              <a:pPr/>
              <a:t>13.02.2020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EFC82A0A-CA78-4D39-A53D-AA0937816E6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68CD1A3-5D80-42C3-99BC-562EFEAFE01D}" type="datetimeFigureOut">
              <a:rPr lang="tr-TR" smtClean="0"/>
              <a:pPr/>
              <a:t>13.02.2020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EFC82A0A-CA78-4D39-A53D-AA0937816E6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268CD1A3-5D80-42C3-99BC-562EFEAFE01D}" type="datetimeFigureOut">
              <a:rPr lang="tr-TR" smtClean="0"/>
              <a:pPr/>
              <a:t>13.02.2020</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EFC82A0A-CA78-4D39-A53D-AA0937816E6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68CD1A3-5D80-42C3-99BC-562EFEAFE01D}" type="datetimeFigureOut">
              <a:rPr lang="tr-TR" smtClean="0"/>
              <a:pPr/>
              <a:t>13.02.2020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FC82A0A-CA78-4D39-A53D-AA0937816E6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268CD1A3-5D80-42C3-99BC-562EFEAFE01D}" type="datetimeFigureOut">
              <a:rPr lang="tr-TR" smtClean="0"/>
              <a:pPr/>
              <a:t>13.02.2020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FC82A0A-CA78-4D39-A53D-AA0937816E63}"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68CD1A3-5D80-42C3-99BC-562EFEAFE01D}" type="datetimeFigureOut">
              <a:rPr lang="tr-TR" smtClean="0"/>
              <a:pPr/>
              <a:t>13.02.2020</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FC82A0A-CA78-4D39-A53D-AA0937816E6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ritannica.com/topic/Masnavi-yi-Manav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C:\Users\pc\Desktop\hey!\'Ask%20A%20Muslim'%20Combats%20Stereotypes%20And%20Anti-Muslim%20Violence.mp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3116"/>
            <a:ext cx="8229600" cy="2000264"/>
          </a:xfrm>
        </p:spPr>
        <p:txBody>
          <a:bodyPr>
            <a:normAutofit/>
          </a:bodyPr>
          <a:lstStyle/>
          <a:p>
            <a:r>
              <a:rPr lang="tr-TR" sz="4400" dirty="0" smtClean="0"/>
              <a:t>ISLAMOPHOBIA</a:t>
            </a:r>
            <a:endParaRPr lang="tr-TR" sz="4400" dirty="0"/>
          </a:p>
        </p:txBody>
      </p:sp>
      <p:pic>
        <p:nvPicPr>
          <p:cNvPr id="1027" name="Picture 3"/>
          <p:cNvPicPr>
            <a:picLocks noChangeAspect="1" noChangeArrowheads="1"/>
          </p:cNvPicPr>
          <p:nvPr/>
        </p:nvPicPr>
        <p:blipFill>
          <a:blip r:embed="rId2"/>
          <a:srcRect/>
          <a:stretch>
            <a:fillRect/>
          </a:stretch>
        </p:blipFill>
        <p:spPr bwMode="auto">
          <a:xfrm>
            <a:off x="571472" y="642918"/>
            <a:ext cx="6734175" cy="1200150"/>
          </a:xfrm>
          <a:prstGeom prst="rect">
            <a:avLst/>
          </a:prstGeom>
          <a:noFill/>
          <a:ln w="9525">
            <a:noFill/>
            <a:miter lim="800000"/>
            <a:headEnd/>
            <a:tailEnd/>
          </a:ln>
          <a:effectLst/>
        </p:spPr>
      </p:pic>
      <p:pic>
        <p:nvPicPr>
          <p:cNvPr id="1030" name="Picture 6"/>
          <p:cNvPicPr>
            <a:picLocks noChangeAspect="1" noChangeArrowheads="1"/>
          </p:cNvPicPr>
          <p:nvPr/>
        </p:nvPicPr>
        <p:blipFill>
          <a:blip r:embed="rId3"/>
          <a:srcRect/>
          <a:stretch>
            <a:fillRect/>
          </a:stretch>
        </p:blipFill>
        <p:spPr bwMode="auto">
          <a:xfrm>
            <a:off x="4786314" y="2285992"/>
            <a:ext cx="3105150" cy="2619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829576" cy="608630"/>
          </a:xfrm>
        </p:spPr>
        <p:txBody>
          <a:bodyPr>
            <a:normAutofit fontScale="90000"/>
          </a:bodyPr>
          <a:lstStyle/>
          <a:p>
            <a:r>
              <a:rPr lang="tr-TR" dirty="0" smtClean="0"/>
              <a:t>Being respectful to each other</a:t>
            </a:r>
            <a:endParaRPr lang="tr-TR" dirty="0"/>
          </a:p>
        </p:txBody>
      </p:sp>
      <p:sp>
        <p:nvSpPr>
          <p:cNvPr id="3" name="2 İçerik Yer Tutucusu"/>
          <p:cNvSpPr>
            <a:spLocks noGrp="1"/>
          </p:cNvSpPr>
          <p:nvPr>
            <p:ph idx="1"/>
          </p:nvPr>
        </p:nvSpPr>
        <p:spPr>
          <a:xfrm>
            <a:off x="457200" y="1214422"/>
            <a:ext cx="7239000" cy="5241314"/>
          </a:xfrm>
        </p:spPr>
        <p:txBody>
          <a:bodyPr>
            <a:normAutofit/>
          </a:bodyPr>
          <a:lstStyle/>
          <a:p>
            <a:r>
              <a:rPr lang="tr-TR" dirty="0"/>
              <a:t>Contrary to popular belief, the two holy books have similarities. Believers of both faiths should take the time to read and understand both holy books. When Christians take the time to read the Qu’ran, they are showing respect to their Muslim neighbors, respect enough to try and understand their religion. When Muslims take the time to read the Bible, they are also taking the time to respect to their Christian neighbors. In the process, each gains respect for each other.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822944"/>
          </a:xfrm>
        </p:spPr>
        <p:txBody>
          <a:bodyPr/>
          <a:lstStyle/>
          <a:p>
            <a:r>
              <a:rPr lang="tr-TR" dirty="0" smtClean="0"/>
              <a:t>rumi </a:t>
            </a:r>
            <a:r>
              <a:rPr lang="tr-TR" dirty="0" smtClean="0"/>
              <a:t>and Yunus </a:t>
            </a:r>
            <a:r>
              <a:rPr lang="tr-TR" dirty="0" smtClean="0"/>
              <a:t>emre</a:t>
            </a:r>
            <a:endParaRPr lang="tr-TR" dirty="0"/>
          </a:p>
        </p:txBody>
      </p:sp>
      <p:sp>
        <p:nvSpPr>
          <p:cNvPr id="3" name="2 İçerik Yer Tutucusu"/>
          <p:cNvSpPr>
            <a:spLocks noGrp="1"/>
          </p:cNvSpPr>
          <p:nvPr>
            <p:ph idx="1"/>
          </p:nvPr>
        </p:nvSpPr>
        <p:spPr>
          <a:xfrm>
            <a:off x="428596" y="1214422"/>
            <a:ext cx="7429552" cy="5643578"/>
          </a:xfrm>
        </p:spPr>
        <p:txBody>
          <a:bodyPr>
            <a:normAutofit fontScale="62500" lnSpcReduction="20000"/>
          </a:bodyPr>
          <a:lstStyle/>
          <a:p>
            <a:r>
              <a:rPr lang="tr-TR" b="1" dirty="0" smtClean="0"/>
              <a:t>Rūmī</a:t>
            </a:r>
            <a:r>
              <a:rPr lang="tr-TR" dirty="0" smtClean="0"/>
              <a:t>, in full </a:t>
            </a:r>
            <a:r>
              <a:rPr lang="tr-TR" b="1" dirty="0" smtClean="0"/>
              <a:t>Jalāl al-Dīn Rūmī</a:t>
            </a:r>
            <a:r>
              <a:rPr lang="tr-TR" dirty="0" smtClean="0"/>
              <a:t>, also called by the honorific </a:t>
            </a:r>
            <a:r>
              <a:rPr lang="tr-TR" b="1" dirty="0" smtClean="0"/>
              <a:t>Mawlānā</a:t>
            </a:r>
            <a:r>
              <a:rPr lang="tr-TR" dirty="0" smtClean="0"/>
              <a:t>,the greatest</a:t>
            </a:r>
            <a:r>
              <a:rPr lang="tr-TR" dirty="0" smtClean="0"/>
              <a:t> </a:t>
            </a:r>
            <a:r>
              <a:rPr lang="tr-TR" dirty="0" smtClean="0"/>
              <a:t>Sufi mystic and poet in the Persian language, famous for his lyrics and for his didactic epic </a:t>
            </a:r>
            <a:r>
              <a:rPr lang="tr-TR" i="1" u="sng" dirty="0" smtClean="0">
                <a:hlinkClick r:id="rId2"/>
              </a:rPr>
              <a:t>Mas̄navī-yi Maʿnavī</a:t>
            </a:r>
            <a:r>
              <a:rPr lang="tr-TR" dirty="0" smtClean="0"/>
              <a:t> (“Spiritual Couplets”), which widely influenced mystical thought and literature throughout the</a:t>
            </a:r>
            <a:r>
              <a:rPr lang="tr-TR" dirty="0" smtClean="0"/>
              <a:t> </a:t>
            </a:r>
            <a:r>
              <a:rPr lang="tr-TR" dirty="0" smtClean="0"/>
              <a:t>Muslim world. After his death, his disciples were organized as the</a:t>
            </a:r>
            <a:r>
              <a:rPr lang="tr-TR" dirty="0" smtClean="0"/>
              <a:t> </a:t>
            </a:r>
            <a:r>
              <a:rPr lang="tr-TR" dirty="0" smtClean="0"/>
              <a:t>Mawlawiyyah</a:t>
            </a:r>
            <a:r>
              <a:rPr lang="tr-TR" dirty="0" smtClean="0"/>
              <a:t> </a:t>
            </a:r>
            <a:r>
              <a:rPr lang="tr-TR" dirty="0" smtClean="0"/>
              <a:t>order.</a:t>
            </a:r>
          </a:p>
          <a:p>
            <a:r>
              <a:rPr lang="tr-TR" dirty="0" smtClean="0"/>
              <a:t>He is also known as Mawlana in Iran and Turkey, which is a term of Arabic origin meaning "our master.“</a:t>
            </a:r>
            <a:endParaRPr lang="tr-TR" dirty="0" smtClean="0"/>
          </a:p>
          <a:p>
            <a:r>
              <a:rPr lang="tr-TR" dirty="0" smtClean="0"/>
              <a:t>Rumi was a traditional religious teacher until the age of 37, when he met a wandering dervish (a Muslim who attempts to get closer to God by leading a life of poverty) named Shams Tabrizi, who changed the course of his life.</a:t>
            </a:r>
            <a:endParaRPr lang="tr-TR" dirty="0" smtClean="0"/>
          </a:p>
          <a:p>
            <a:pPr fontAlgn="base"/>
            <a:r>
              <a:rPr lang="tr-TR" b="1" dirty="0" smtClean="0"/>
              <a:t>Yunus Emre</a:t>
            </a:r>
            <a:r>
              <a:rPr lang="tr-TR" dirty="0" smtClean="0"/>
              <a:t>, </a:t>
            </a:r>
            <a:r>
              <a:rPr lang="tr-TR" dirty="0" smtClean="0"/>
              <a:t>poet </a:t>
            </a:r>
            <a:r>
              <a:rPr lang="tr-TR" dirty="0" smtClean="0"/>
              <a:t>and mystic who exercised a powerful influence on </a:t>
            </a:r>
            <a:r>
              <a:rPr lang="tr-TR" u="sng" dirty="0" smtClean="0"/>
              <a:t>Turkish literature</a:t>
            </a:r>
            <a:r>
              <a:rPr lang="tr-TR" dirty="0" smtClean="0"/>
              <a:t>.</a:t>
            </a:r>
          </a:p>
          <a:p>
            <a:pPr fontAlgn="base"/>
            <a:r>
              <a:rPr lang="tr-TR" dirty="0" smtClean="0"/>
              <a:t>Though legend obscures the facts of his life, he is known to have been a Sufi (Islamic mystic) who sat for 40 years at the feet of his master, Tapduk Emre. Yunus Emre was well versed in mystical philosophy, especially that of the 13th-century poet and mystic Jalāl ad-Dīn ar-Rūmī. Like </a:t>
            </a:r>
            <a:r>
              <a:rPr lang="tr-TR" u="sng" dirty="0" smtClean="0"/>
              <a:t>Rūmī</a:t>
            </a:r>
            <a:r>
              <a:rPr lang="tr-TR" dirty="0" smtClean="0"/>
              <a:t>, Yunus Emre became a leading representative of </a:t>
            </a:r>
            <a:r>
              <a:rPr lang="tr-TR" u="sng" dirty="0" smtClean="0"/>
              <a:t>mysticism</a:t>
            </a:r>
            <a:r>
              <a:rPr lang="tr-TR" dirty="0" smtClean="0"/>
              <a:t> in </a:t>
            </a:r>
            <a:r>
              <a:rPr lang="tr-TR" u="sng" dirty="0" smtClean="0"/>
              <a:t>Anatolia</a:t>
            </a:r>
            <a:r>
              <a:rPr lang="tr-TR" dirty="0" smtClean="0"/>
              <a:t> but on a more popular level; he was venerated as a saint after his death.</a:t>
            </a:r>
          </a:p>
          <a:p>
            <a:pPr fontAlgn="base"/>
            <a:r>
              <a:rPr lang="tr-TR" dirty="0" smtClean="0"/>
              <a:t>His poems, which are devoted mainly to the themes of divine love and human destiny, are characterized by deep feeling. He wrote in a straightforward, almost austere style and mainly in the traditional </a:t>
            </a:r>
            <a:r>
              <a:rPr lang="tr-TR" u="sng" dirty="0" smtClean="0"/>
              <a:t>syllabic metre</a:t>
            </a:r>
            <a:r>
              <a:rPr lang="tr-TR" dirty="0" smtClean="0"/>
              <a:t> of </a:t>
            </a:r>
            <a:r>
              <a:rPr lang="tr-TR" dirty="0" smtClean="0"/>
              <a:t>Anatolian folk </a:t>
            </a:r>
            <a:r>
              <a:rPr lang="tr-TR" u="sng" dirty="0" smtClean="0"/>
              <a:t>poetry</a:t>
            </a:r>
            <a:r>
              <a:rPr lang="tr-TR" dirty="0" smtClean="0"/>
              <a:t>. His verse had a decisive influence on later Turkish mystics and inspired the poets of the renaissance of Turkish national poetry after 1910.</a:t>
            </a:r>
          </a:p>
          <a:p>
            <a:endParaRPr lang="tr-TR" dirty="0" smtClean="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quotes of yunus emre ile ilgili görsel sonucu"/>
          <p:cNvPicPr>
            <a:picLocks noGrp="1"/>
          </p:cNvPicPr>
          <p:nvPr>
            <p:ph idx="1"/>
          </p:nvPr>
        </p:nvPicPr>
        <p:blipFill>
          <a:blip r:embed="rId2"/>
          <a:stretch>
            <a:fillRect/>
          </a:stretch>
        </p:blipFill>
        <p:spPr bwMode="auto">
          <a:xfrm>
            <a:off x="428596" y="714356"/>
            <a:ext cx="7358114" cy="4857784"/>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quotes of mevlana whatever you are ile ilgili görsel sonucu"/>
          <p:cNvPicPr>
            <a:picLocks noGrp="1"/>
          </p:cNvPicPr>
          <p:nvPr>
            <p:ph idx="1"/>
          </p:nvPr>
        </p:nvPicPr>
        <p:blipFill>
          <a:blip r:embed="rId2"/>
          <a:srcRect/>
          <a:stretch>
            <a:fillRect/>
          </a:stretch>
        </p:blipFill>
        <p:spPr bwMode="auto">
          <a:xfrm>
            <a:off x="357158" y="785794"/>
            <a:ext cx="7500990" cy="492922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quotes of yunus emre ile ilgili görsel sonucu"/>
          <p:cNvPicPr/>
          <p:nvPr/>
        </p:nvPicPr>
        <p:blipFill>
          <a:blip r:embed="rId2"/>
          <a:srcRect/>
          <a:stretch>
            <a:fillRect/>
          </a:stretch>
        </p:blipFill>
        <p:spPr bwMode="auto">
          <a:xfrm>
            <a:off x="500034" y="785794"/>
            <a:ext cx="7286676" cy="500066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https://cdn.everydaypower.com/wp-content/uploads/2018/01/Rumi-Quotes-2.jpg"/>
          <p:cNvPicPr>
            <a:picLocks noGrp="1"/>
          </p:cNvPicPr>
          <p:nvPr>
            <p:ph idx="1"/>
          </p:nvPr>
        </p:nvPicPr>
        <p:blipFill>
          <a:blip r:embed="rId2"/>
          <a:srcRect/>
          <a:stretch>
            <a:fillRect/>
          </a:stretch>
        </p:blipFill>
        <p:spPr bwMode="auto">
          <a:xfrm>
            <a:off x="1071538" y="428604"/>
            <a:ext cx="6286544" cy="5857916"/>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quotes of mevlana tolerance ile ilgili görsel sonucu"/>
          <p:cNvPicPr>
            <a:picLocks noGrp="1"/>
          </p:cNvPicPr>
          <p:nvPr>
            <p:ph idx="1"/>
          </p:nvPr>
        </p:nvPicPr>
        <p:blipFill>
          <a:blip r:embed="rId2"/>
          <a:srcRect/>
          <a:stretch>
            <a:fillRect/>
          </a:stretch>
        </p:blipFill>
        <p:spPr bwMode="auto">
          <a:xfrm>
            <a:off x="285720" y="928670"/>
            <a:ext cx="7643866" cy="457203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52"/>
            <a:ext cx="7239000" cy="751506"/>
          </a:xfrm>
        </p:spPr>
        <p:txBody>
          <a:bodyPr>
            <a:normAutofit/>
          </a:bodyPr>
          <a:lstStyle/>
          <a:p>
            <a:r>
              <a:rPr lang="tr-TR" dirty="0" smtClean="0"/>
              <a:t>What is islam</a:t>
            </a:r>
            <a:endParaRPr lang="tr-TR" dirty="0"/>
          </a:p>
        </p:txBody>
      </p:sp>
      <p:sp>
        <p:nvSpPr>
          <p:cNvPr id="3" name="2 İçerik Yer Tutucusu"/>
          <p:cNvSpPr>
            <a:spLocks noGrp="1"/>
          </p:cNvSpPr>
          <p:nvPr>
            <p:ph idx="1"/>
          </p:nvPr>
        </p:nvSpPr>
        <p:spPr>
          <a:xfrm>
            <a:off x="457200" y="1071546"/>
            <a:ext cx="7239000" cy="5384190"/>
          </a:xfrm>
        </p:spPr>
        <p:txBody>
          <a:bodyPr>
            <a:noAutofit/>
          </a:bodyPr>
          <a:lstStyle/>
          <a:p>
            <a:r>
              <a:rPr lang="tr-TR" sz="2000" dirty="0" smtClean="0"/>
              <a:t>Islam </a:t>
            </a:r>
            <a:r>
              <a:rPr lang="tr-TR" sz="2000" dirty="0" smtClean="0"/>
              <a:t>is derived from the Arabic root "Salema": peace, purity, submission and obedience</a:t>
            </a:r>
            <a:r>
              <a:rPr lang="tr-TR" sz="2000" dirty="0" smtClean="0"/>
              <a:t>.</a:t>
            </a:r>
            <a:r>
              <a:rPr lang="tr-TR" sz="2000" dirty="0" smtClean="0"/>
              <a:t> </a:t>
            </a:r>
            <a:endParaRPr lang="tr-TR" sz="2000" dirty="0" smtClean="0"/>
          </a:p>
          <a:p>
            <a:r>
              <a:rPr lang="tr-TR" sz="2000" dirty="0" smtClean="0"/>
              <a:t>Abrahamic </a:t>
            </a:r>
            <a:r>
              <a:rPr lang="tr-TR" sz="2000" dirty="0" smtClean="0"/>
              <a:t>religions were sent down to liberate human minds and render them enlightened and mature through the divine light. Religion is not meant to be in contrast to reason and truth. Rather, it is meant to be in harmony with reason and help develop and illuminate it</a:t>
            </a:r>
            <a:r>
              <a:rPr lang="tr-TR" sz="2000" dirty="0" smtClean="0"/>
              <a:t>.</a:t>
            </a:r>
          </a:p>
          <a:p>
            <a:r>
              <a:rPr lang="tr-TR" sz="2000" dirty="0" smtClean="0"/>
              <a:t>Prophet Muhammad (peace be upon him) said in his teachings: “Allah shows Mercy to those who are merciful to others. Show mercy to those on earth and He up in heaven will show Mercy to you.”</a:t>
            </a:r>
            <a:endParaRPr lang="tr-TR" sz="2000" dirty="0" smtClean="0"/>
          </a:p>
          <a:p>
            <a:endParaRPr lang="tr-TR"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80068"/>
          </a:xfrm>
        </p:spPr>
        <p:txBody>
          <a:bodyPr/>
          <a:lstStyle/>
          <a:p>
            <a:r>
              <a:rPr lang="tr-TR" dirty="0" smtClean="0"/>
              <a:t>islamophobia</a:t>
            </a:r>
            <a:endParaRPr lang="tr-TR" dirty="0"/>
          </a:p>
        </p:txBody>
      </p:sp>
      <p:sp>
        <p:nvSpPr>
          <p:cNvPr id="3" name="2 İçerik Yer Tutucusu"/>
          <p:cNvSpPr>
            <a:spLocks noGrp="1"/>
          </p:cNvSpPr>
          <p:nvPr>
            <p:ph idx="1"/>
          </p:nvPr>
        </p:nvSpPr>
        <p:spPr>
          <a:xfrm>
            <a:off x="457200" y="1071546"/>
            <a:ext cx="7239000" cy="5384190"/>
          </a:xfrm>
        </p:spPr>
        <p:txBody>
          <a:bodyPr>
            <a:normAutofit fontScale="77500" lnSpcReduction="20000"/>
          </a:bodyPr>
          <a:lstStyle/>
          <a:p>
            <a:r>
              <a:rPr lang="tr-TR" sz="2400" dirty="0" smtClean="0"/>
              <a:t>Islamophobia is a term used to describe irrational hostility, fear, or hatred of Islam, Muslims, and Islamic culture, and active discrimination against these groups or individuals within them.</a:t>
            </a:r>
          </a:p>
          <a:p>
            <a:r>
              <a:rPr lang="tr-TR" sz="2400" dirty="0" smtClean="0"/>
              <a:t>Muslim men get stereotyped as terrorists, violent andcriminal, For Muslim women, the most common stereotype is that they lack control over their own lives.The reality is that a lot of Muslim women view it as quite the opposite, they're proud of their gender, do have a voice and choose to celebrate some of their traditional roles.</a:t>
            </a:r>
          </a:p>
          <a:p>
            <a:r>
              <a:rPr lang="tr-TR" sz="2400" dirty="0" smtClean="0"/>
              <a:t>Minorities often serve as scapegoats in times of economic and political crisis. Islam and the approximately 20 million Muslims who live in the European Union are depicted by some as inherent threats to the European way of life, even in countries where they have lived for generations. The myth of an ongoing European “Islamization” or invasion has been nurtured by xenophobic, populist parties that are on the rise across Europe. </a:t>
            </a:r>
          </a:p>
          <a:p>
            <a:r>
              <a:rPr lang="tr-TR" sz="2400" dirty="0" smtClean="0"/>
              <a:t> The use of Islam by extremists to justify their terrorist acts has made many Europeans regard Islam as a threat and fear Muslims as the enemy.</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sk A Muslim' Combats Stereotypes And Anti-Muslim Violence.mp4">
            <a:hlinkClick r:id="" action="ppaction://media"/>
          </p:cNvPr>
          <p:cNvPicPr>
            <a:picLocks noGrp="1" noRot="1" noChangeAspect="1"/>
          </p:cNvPicPr>
          <p:nvPr>
            <p:ph idx="1"/>
            <a:videoFile r:link="rId1"/>
          </p:nvPr>
        </p:nvPicPr>
        <p:blipFill>
          <a:blip r:embed="rId3"/>
          <a:stretch>
            <a:fillRect/>
          </a:stretch>
        </p:blipFill>
        <p:spPr>
          <a:xfrm>
            <a:off x="285720" y="500042"/>
            <a:ext cx="7715304" cy="5786478"/>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7239000" cy="785818"/>
          </a:xfrm>
        </p:spPr>
        <p:txBody>
          <a:bodyPr/>
          <a:lstStyle/>
          <a:p>
            <a:r>
              <a:rPr lang="tr-TR" dirty="0" smtClean="0"/>
              <a:t>JIHAD</a:t>
            </a:r>
            <a:endParaRPr lang="tr-TR" dirty="0"/>
          </a:p>
        </p:txBody>
      </p:sp>
      <p:sp>
        <p:nvSpPr>
          <p:cNvPr id="3" name="2 İçerik Yer Tutucusu"/>
          <p:cNvSpPr>
            <a:spLocks noGrp="1"/>
          </p:cNvSpPr>
          <p:nvPr>
            <p:ph idx="1"/>
          </p:nvPr>
        </p:nvSpPr>
        <p:spPr>
          <a:xfrm>
            <a:off x="457200" y="1214422"/>
            <a:ext cx="7239000" cy="5241314"/>
          </a:xfrm>
        </p:spPr>
        <p:txBody>
          <a:bodyPr>
            <a:normAutofit fontScale="77500" lnSpcReduction="20000"/>
          </a:bodyPr>
          <a:lstStyle/>
          <a:p>
            <a:r>
              <a:rPr lang="tr-TR" b="1" dirty="0"/>
              <a:t>Jihad</a:t>
            </a:r>
            <a:r>
              <a:rPr lang="tr-TR" dirty="0"/>
              <a:t>, (Arabic: “struggle” or “effort”)also spelled </a:t>
            </a:r>
            <a:r>
              <a:rPr lang="tr-TR" b="1" dirty="0"/>
              <a:t>jehad</a:t>
            </a:r>
            <a:r>
              <a:rPr lang="tr-TR" dirty="0"/>
              <a:t>, </a:t>
            </a:r>
            <a:r>
              <a:rPr lang="tr-TR" dirty="0" smtClean="0"/>
              <a:t>in</a:t>
            </a:r>
            <a:r>
              <a:rPr lang="tr-TR" dirty="0"/>
              <a:t> </a:t>
            </a:r>
            <a:r>
              <a:rPr lang="tr-TR" dirty="0" smtClean="0"/>
              <a:t>Islam</a:t>
            </a:r>
            <a:r>
              <a:rPr lang="tr-TR" dirty="0" smtClean="0"/>
              <a:t>, </a:t>
            </a:r>
            <a:r>
              <a:rPr lang="tr-TR" dirty="0"/>
              <a:t>a meritorious struggle or effort. The exact meaning of the term </a:t>
            </a:r>
            <a:r>
              <a:rPr lang="tr-TR" i="1" dirty="0"/>
              <a:t>jihad</a:t>
            </a:r>
            <a:r>
              <a:rPr lang="tr-TR" dirty="0"/>
              <a:t> depends on context; it has often been erroneously translated in the West as “holy war.”  In an Islamic context, it can refer to almost any effort to make personal and social life conform with God's guidance, such as struggle against one's evil </a:t>
            </a:r>
            <a:r>
              <a:rPr lang="tr-TR" dirty="0" smtClean="0"/>
              <a:t>inclinations</a:t>
            </a:r>
            <a:r>
              <a:rPr lang="tr-TR" dirty="0"/>
              <a:t>the term refers to armed struggle against </a:t>
            </a:r>
            <a:r>
              <a:rPr lang="tr-TR" dirty="0" smtClean="0"/>
              <a:t>unbelievers,while </a:t>
            </a:r>
            <a:r>
              <a:rPr lang="tr-TR" dirty="0"/>
              <a:t>modernist Islamic scholars generally equate military jihad with defensive warfare</a:t>
            </a:r>
            <a:r>
              <a:rPr lang="tr-TR" dirty="0" smtClean="0"/>
              <a:t>.</a:t>
            </a:r>
            <a:r>
              <a:rPr lang="tr-TR" dirty="0"/>
              <a:t> Muslims use the word Jihad to </a:t>
            </a:r>
            <a:r>
              <a:rPr lang="tr-TR" dirty="0" smtClean="0"/>
              <a:t>describe different </a:t>
            </a:r>
            <a:r>
              <a:rPr lang="tr-TR" dirty="0"/>
              <a:t>kinds of struggle:</a:t>
            </a:r>
          </a:p>
          <a:p>
            <a:r>
              <a:rPr lang="tr-TR" dirty="0"/>
              <a:t>A believer's internal struggle to live out the Muslim faith as well as possible</a:t>
            </a:r>
          </a:p>
          <a:p>
            <a:r>
              <a:rPr lang="tr-TR" dirty="0"/>
              <a:t>The struggle to build a good Muslim society</a:t>
            </a:r>
          </a:p>
          <a:p>
            <a:endParaRPr lang="tr-TR" dirty="0" smtClean="0"/>
          </a:p>
          <a:p>
            <a:endParaRPr lang="tr-TR" dirty="0" smtClean="0"/>
          </a:p>
          <a:p>
            <a:r>
              <a:rPr lang="tr-TR" dirty="0" smtClean="0"/>
              <a:t>Holy </a:t>
            </a:r>
            <a:r>
              <a:rPr lang="tr-TR" dirty="0"/>
              <a:t>war: the </a:t>
            </a:r>
            <a:r>
              <a:rPr lang="tr-TR" b="1" dirty="0"/>
              <a:t>struggle to defend </a:t>
            </a:r>
            <a:r>
              <a:rPr lang="tr-TR" b="1" dirty="0" smtClean="0"/>
              <a:t>Islam</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What a Jihad is not</a:t>
            </a:r>
            <a:br>
              <a:rPr lang="tr-TR" dirty="0" smtClean="0"/>
            </a:br>
            <a:endParaRPr lang="tr-TR" dirty="0"/>
          </a:p>
        </p:txBody>
      </p:sp>
      <p:sp>
        <p:nvSpPr>
          <p:cNvPr id="3" name="2 İçerik Yer Tutucusu"/>
          <p:cNvSpPr>
            <a:spLocks noGrp="1"/>
          </p:cNvSpPr>
          <p:nvPr>
            <p:ph idx="1"/>
          </p:nvPr>
        </p:nvSpPr>
        <p:spPr/>
        <p:txBody>
          <a:bodyPr/>
          <a:lstStyle/>
          <a:p>
            <a:r>
              <a:rPr lang="tr-TR" dirty="0" smtClean="0"/>
              <a:t>A </a:t>
            </a:r>
            <a:r>
              <a:rPr lang="tr-TR" dirty="0"/>
              <a:t>war is not a Jihad if the intention is to:</a:t>
            </a:r>
          </a:p>
          <a:p>
            <a:r>
              <a:rPr lang="tr-TR" dirty="0"/>
              <a:t>Force people to convert to Islam</a:t>
            </a:r>
          </a:p>
          <a:p>
            <a:r>
              <a:rPr lang="tr-TR" dirty="0"/>
              <a:t>Conquer other nations to colonise them</a:t>
            </a:r>
          </a:p>
          <a:p>
            <a:r>
              <a:rPr lang="tr-TR" dirty="0"/>
              <a:t>Take territory for economic gain</a:t>
            </a:r>
          </a:p>
          <a:p>
            <a:r>
              <a:rPr lang="tr-TR" dirty="0"/>
              <a:t>Settle disputes</a:t>
            </a:r>
          </a:p>
          <a:p>
            <a:r>
              <a:rPr lang="tr-TR" dirty="0"/>
              <a:t>Demonstrate a leader's power</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965820"/>
          </a:xfrm>
        </p:spPr>
        <p:txBody>
          <a:bodyPr>
            <a:normAutofit fontScale="90000"/>
          </a:bodyPr>
          <a:lstStyle/>
          <a:p>
            <a:r>
              <a:rPr lang="tr-TR" dirty="0" smtClean="0"/>
              <a:t>The rules of Jihad</a:t>
            </a:r>
            <a:br>
              <a:rPr lang="tr-TR" dirty="0" smtClean="0"/>
            </a:br>
            <a:endParaRPr lang="tr-TR" dirty="0"/>
          </a:p>
        </p:txBody>
      </p:sp>
      <p:sp>
        <p:nvSpPr>
          <p:cNvPr id="3" name="2 İçerik Yer Tutucusu"/>
          <p:cNvSpPr>
            <a:spLocks noGrp="1"/>
          </p:cNvSpPr>
          <p:nvPr>
            <p:ph idx="1"/>
          </p:nvPr>
        </p:nvSpPr>
        <p:spPr>
          <a:xfrm>
            <a:off x="457200" y="928670"/>
            <a:ext cx="7239000" cy="5929330"/>
          </a:xfrm>
        </p:spPr>
        <p:txBody>
          <a:bodyPr>
            <a:normAutofit fontScale="70000" lnSpcReduction="20000"/>
          </a:bodyPr>
          <a:lstStyle/>
          <a:p>
            <a:r>
              <a:rPr lang="tr-TR" dirty="0" smtClean="0"/>
              <a:t>Military </a:t>
            </a:r>
            <a:r>
              <a:rPr lang="tr-TR" dirty="0"/>
              <a:t>Jihad has to obey very strict rules in order to be legitimate.</a:t>
            </a:r>
          </a:p>
          <a:p>
            <a:r>
              <a:rPr lang="tr-TR" dirty="0"/>
              <a:t>The opponent must always have started the fighting.</a:t>
            </a:r>
          </a:p>
          <a:p>
            <a:r>
              <a:rPr lang="tr-TR" dirty="0"/>
              <a:t>It must not be fought to gain territory.</a:t>
            </a:r>
          </a:p>
          <a:p>
            <a:r>
              <a:rPr lang="tr-TR" dirty="0"/>
              <a:t>It must be launched by a religious leader.</a:t>
            </a:r>
          </a:p>
          <a:p>
            <a:r>
              <a:rPr lang="tr-TR" dirty="0"/>
              <a:t>It must be fought to bring about good - something that Allah will approve of.</a:t>
            </a:r>
          </a:p>
          <a:p>
            <a:r>
              <a:rPr lang="tr-TR" dirty="0"/>
              <a:t>Every other way of solving the problem must be tried before resorting to war.</a:t>
            </a:r>
          </a:p>
          <a:p>
            <a:r>
              <a:rPr lang="tr-TR" dirty="0"/>
              <a:t>Innocent people should not be killed.</a:t>
            </a:r>
          </a:p>
          <a:p>
            <a:r>
              <a:rPr lang="tr-TR" dirty="0"/>
              <a:t>Women, children, or old people should not be killed or hurt.</a:t>
            </a:r>
          </a:p>
          <a:p>
            <a:r>
              <a:rPr lang="tr-TR" dirty="0"/>
              <a:t>Women must not be raped.</a:t>
            </a:r>
          </a:p>
          <a:p>
            <a:r>
              <a:rPr lang="tr-TR" dirty="0"/>
              <a:t>Enemies must be treated with justice.</a:t>
            </a:r>
          </a:p>
          <a:p>
            <a:r>
              <a:rPr lang="tr-TR" dirty="0"/>
              <a:t>Wounded enemy soldiers must be treated in exactly the same way as one's own soldiers.</a:t>
            </a:r>
          </a:p>
          <a:p>
            <a:r>
              <a:rPr lang="tr-TR" dirty="0"/>
              <a:t>The war must stop as soon as the enemy asks for peace.</a:t>
            </a:r>
          </a:p>
          <a:p>
            <a:r>
              <a:rPr lang="tr-TR" dirty="0"/>
              <a:t>Property must not be damaged.</a:t>
            </a:r>
          </a:p>
          <a:p>
            <a:r>
              <a:rPr lang="tr-TR" dirty="0"/>
              <a:t>Poisoning wells is forbidden. The modern analogy would be chemical or biological warfare.</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The Qur'an on Jihad</a:t>
            </a:r>
            <a:br>
              <a:rPr lang="tr-TR" dirty="0" smtClean="0"/>
            </a:br>
            <a:endParaRPr lang="tr-TR" dirty="0"/>
          </a:p>
        </p:txBody>
      </p:sp>
      <p:sp>
        <p:nvSpPr>
          <p:cNvPr id="3" name="2 İçerik Yer Tutucusu"/>
          <p:cNvSpPr>
            <a:spLocks noGrp="1"/>
          </p:cNvSpPr>
          <p:nvPr>
            <p:ph idx="1"/>
          </p:nvPr>
        </p:nvSpPr>
        <p:spPr>
          <a:xfrm>
            <a:off x="457200" y="1142984"/>
            <a:ext cx="7239000" cy="5312752"/>
          </a:xfrm>
        </p:spPr>
        <p:txBody>
          <a:bodyPr>
            <a:normAutofit fontScale="92500" lnSpcReduction="10000"/>
          </a:bodyPr>
          <a:lstStyle/>
          <a:p>
            <a:r>
              <a:rPr lang="tr-TR" sz="3000" dirty="0" smtClean="0"/>
              <a:t>The </a:t>
            </a:r>
            <a:r>
              <a:rPr lang="tr-TR" sz="3000" dirty="0"/>
              <a:t>Qur'an has many passages about fighting. Some of them advocate peace, while some are very warlike. </a:t>
            </a:r>
            <a:r>
              <a:rPr lang="tr-TR" sz="3000" dirty="0" smtClean="0"/>
              <a:t>The</a:t>
            </a:r>
            <a:r>
              <a:rPr lang="tr-TR" sz="3000" dirty="0"/>
              <a:t> </a:t>
            </a:r>
            <a:r>
              <a:rPr lang="tr-TR" sz="3000" dirty="0" smtClean="0"/>
              <a:t>Bible</a:t>
            </a:r>
            <a:r>
              <a:rPr lang="tr-TR" sz="3000" dirty="0" smtClean="0"/>
              <a:t>, </a:t>
            </a:r>
            <a:r>
              <a:rPr lang="tr-TR" sz="3000" dirty="0"/>
              <a:t>the Jewish and Christian scripture, shows a similar variety of attitudes to war.</a:t>
            </a:r>
          </a:p>
          <a:p>
            <a:r>
              <a:rPr lang="tr-TR" sz="3000" b="1" i="1" dirty="0" smtClean="0"/>
              <a:t>[2:193] “You may also fight them to eliminate oppression, and to worship GOD freely. If they refrain, you shall not aggress; aggression is permitted only against the aggressors.”</a:t>
            </a:r>
          </a:p>
          <a:p>
            <a:r>
              <a:rPr lang="tr-TR" sz="3000" b="1" i="1" dirty="0" smtClean="0"/>
              <a:t>[2/ 256] “There is no compulsion where the religion is concerned.” </a:t>
            </a:r>
            <a:endParaRPr lang="tr-TR" sz="3000" dirty="0" smtClean="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7239000" cy="5884256"/>
          </a:xfrm>
        </p:spPr>
        <p:txBody>
          <a:bodyPr>
            <a:normAutofit fontScale="92500" lnSpcReduction="10000"/>
          </a:bodyPr>
          <a:lstStyle/>
          <a:p>
            <a:r>
              <a:rPr lang="tr-TR" dirty="0"/>
              <a:t>The Bible and the Qur’an both command and restrict violence in protection of their religious communities.</a:t>
            </a:r>
          </a:p>
          <a:p>
            <a:r>
              <a:rPr lang="tr-TR" dirty="0"/>
              <a:t>In the Bible, extreme warfare is commanded in order to establish the Jewish religious community in Israel, but then also commands that non-Jews be free to live in Israel unharmed. The Qur’an also commands warfare to protect the early Islamic community in Arabia, but also limits warfare to those who break treaties or persecute Muslims. One thing that does separate the New Testament from the Qur’an is that Jesus commands non-violent resistance and love of enemies, even at times when the individual or religious community is threatened, a principle that many of his followers neglected.</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209</TotalTime>
  <Words>760</Words>
  <Application>Microsoft Office PowerPoint</Application>
  <PresentationFormat>Ekran Gösterisi (4:3)</PresentationFormat>
  <Paragraphs>54</Paragraphs>
  <Slides>16</Slides>
  <Notes>0</Notes>
  <HiddenSlides>0</HiddenSlides>
  <MMClips>1</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Zengin</vt:lpstr>
      <vt:lpstr>ISLAMOPHOBIA</vt:lpstr>
      <vt:lpstr>What is islam</vt:lpstr>
      <vt:lpstr>islamophobia</vt:lpstr>
      <vt:lpstr>Slayt 4</vt:lpstr>
      <vt:lpstr>JIHAD</vt:lpstr>
      <vt:lpstr>What a Jihad is not </vt:lpstr>
      <vt:lpstr>The rules of Jihad </vt:lpstr>
      <vt:lpstr>The Qur'an on Jihad </vt:lpstr>
      <vt:lpstr>Slayt 9</vt:lpstr>
      <vt:lpstr>Being respectful to each other</vt:lpstr>
      <vt:lpstr>rumi and Yunus emre</vt:lpstr>
      <vt:lpstr>Slayt 12</vt:lpstr>
      <vt:lpstr>Slayt 13</vt:lpstr>
      <vt:lpstr>Slayt 14</vt:lpstr>
      <vt:lpstr>Slayt 15</vt:lpstr>
      <vt:lpstr>Slayt 16</vt:lpstr>
    </vt:vector>
  </TitlesOfParts>
  <Company>rocco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pc</cp:lastModifiedBy>
  <cp:revision>22</cp:revision>
  <dcterms:created xsi:type="dcterms:W3CDTF">2020-02-12T18:48:32Z</dcterms:created>
  <dcterms:modified xsi:type="dcterms:W3CDTF">2020-02-13T19:44:02Z</dcterms:modified>
</cp:coreProperties>
</file>