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51" r:id="rId2"/>
    <p:sldId id="420" r:id="rId3"/>
    <p:sldId id="421" r:id="rId4"/>
    <p:sldId id="426" r:id="rId5"/>
    <p:sldId id="427" r:id="rId6"/>
    <p:sldId id="431" r:id="rId7"/>
    <p:sldId id="428" r:id="rId8"/>
    <p:sldId id="392" r:id="rId9"/>
    <p:sldId id="412" r:id="rId10"/>
    <p:sldId id="433" r:id="rId11"/>
    <p:sldId id="415" r:id="rId12"/>
    <p:sldId id="417" r:id="rId13"/>
    <p:sldId id="418" r:id="rId14"/>
    <p:sldId id="365" r:id="rId15"/>
    <p:sldId id="370" r:id="rId16"/>
    <p:sldId id="377" r:id="rId17"/>
    <p:sldId id="413" r:id="rId18"/>
    <p:sldId id="408" r:id="rId19"/>
    <p:sldId id="406" r:id="rId20"/>
    <p:sldId id="399" r:id="rId21"/>
    <p:sldId id="375" r:id="rId22"/>
    <p:sldId id="403" r:id="rId23"/>
    <p:sldId id="385" r:id="rId24"/>
    <p:sldId id="386" r:id="rId25"/>
    <p:sldId id="409" r:id="rId26"/>
    <p:sldId id="410" r:id="rId27"/>
    <p:sldId id="411" r:id="rId28"/>
    <p:sldId id="380" r:id="rId29"/>
    <p:sldId id="414" r:id="rId30"/>
    <p:sldId id="429" r:id="rId31"/>
    <p:sldId id="424" r:id="rId32"/>
    <p:sldId id="430" r:id="rId33"/>
    <p:sldId id="432" r:id="rId3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C73"/>
    <a:srgbClr val="E6145A"/>
    <a:srgbClr val="C7114F"/>
    <a:srgbClr val="D65E06"/>
    <a:srgbClr val="7D2B50"/>
    <a:srgbClr val="DE1068"/>
    <a:srgbClr val="1DD1C8"/>
    <a:srgbClr val="1CBEC6"/>
    <a:srgbClr val="0DB4E6"/>
    <a:srgbClr val="008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0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E8EC9-7C0F-4BDC-A25A-7C67B041644C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A544DBF-4C24-4CAA-BD19-4CE26B3B5EAA}">
      <dgm:prSet phldrT="[Text]" custT="1"/>
      <dgm:spPr/>
      <dgm:t>
        <a:bodyPr/>
        <a:lstStyle/>
        <a:p>
          <a:r>
            <a:rPr lang="en-US" sz="4100" dirty="0" smtClean="0"/>
            <a:t>500+ </a:t>
          </a:r>
        </a:p>
        <a:p>
          <a:r>
            <a:rPr lang="en-US" sz="2400" dirty="0" smtClean="0"/>
            <a:t>Companies supported annually</a:t>
          </a:r>
          <a:endParaRPr lang="en-US" sz="2400" dirty="0"/>
        </a:p>
      </dgm:t>
    </dgm:pt>
    <dgm:pt modelId="{5C0C5CE4-4A22-4E8D-B3C5-2649EAC3454A}" type="parTrans" cxnId="{5496DF07-2E62-4122-8FB5-EDEDAEA9E88E}">
      <dgm:prSet/>
      <dgm:spPr/>
      <dgm:t>
        <a:bodyPr/>
        <a:lstStyle/>
        <a:p>
          <a:endParaRPr lang="en-US"/>
        </a:p>
      </dgm:t>
    </dgm:pt>
    <dgm:pt modelId="{D102F724-AE2E-496C-A02D-6F283AF20FF6}" type="sibTrans" cxnId="{5496DF07-2E62-4122-8FB5-EDEDAEA9E88E}">
      <dgm:prSet/>
      <dgm:spPr/>
      <dgm:t>
        <a:bodyPr/>
        <a:lstStyle/>
        <a:p>
          <a:endParaRPr lang="en-US"/>
        </a:p>
      </dgm:t>
    </dgm:pt>
    <dgm:pt modelId="{81A5C7BA-B275-4D07-A5D6-3970A5D96FF2}">
      <dgm:prSet phldrT="[Text]" custT="1"/>
      <dgm:spPr/>
      <dgm:t>
        <a:bodyPr/>
        <a:lstStyle/>
        <a:p>
          <a:r>
            <a:rPr lang="en-US" sz="4000" dirty="0" smtClean="0"/>
            <a:t>£1.9m</a:t>
          </a:r>
        </a:p>
        <a:p>
          <a:r>
            <a:rPr lang="en-US" sz="2000" dirty="0" smtClean="0"/>
            <a:t>Funding in innovation projects</a:t>
          </a:r>
          <a:endParaRPr lang="en-US" sz="2000" dirty="0"/>
        </a:p>
      </dgm:t>
    </dgm:pt>
    <dgm:pt modelId="{A7752E8A-71DD-455E-8A23-93A5D4EE0FFE}" type="parTrans" cxnId="{F1C07FEA-C387-49F3-A0D4-629C8DAEB4BA}">
      <dgm:prSet/>
      <dgm:spPr/>
      <dgm:t>
        <a:bodyPr/>
        <a:lstStyle/>
        <a:p>
          <a:endParaRPr lang="en-US"/>
        </a:p>
      </dgm:t>
    </dgm:pt>
    <dgm:pt modelId="{7AC240F8-A667-4F45-8A70-A35575354EA8}" type="sibTrans" cxnId="{F1C07FEA-C387-49F3-A0D4-629C8DAEB4BA}">
      <dgm:prSet/>
      <dgm:spPr/>
      <dgm:t>
        <a:bodyPr/>
        <a:lstStyle/>
        <a:p>
          <a:endParaRPr lang="en-US"/>
        </a:p>
      </dgm:t>
    </dgm:pt>
    <dgm:pt modelId="{245FD005-022A-4D8C-8C85-C48BC2B9AF8F}">
      <dgm:prSet phldrT="[Text]" custT="1"/>
      <dgm:spPr/>
      <dgm:t>
        <a:bodyPr/>
        <a:lstStyle/>
        <a:p>
          <a:r>
            <a:rPr lang="en-US" sz="2400" dirty="0" smtClean="0"/>
            <a:t>Innovation vouchers</a:t>
          </a:r>
        </a:p>
        <a:p>
          <a:r>
            <a:rPr lang="en-US" sz="2400" dirty="0" smtClean="0"/>
            <a:t>KTP</a:t>
          </a:r>
        </a:p>
        <a:p>
          <a:r>
            <a:rPr lang="en-US" sz="2400" dirty="0" smtClean="0"/>
            <a:t>Fusion</a:t>
          </a:r>
          <a:endParaRPr lang="en-US" sz="4400" dirty="0" smtClean="0"/>
        </a:p>
      </dgm:t>
    </dgm:pt>
    <dgm:pt modelId="{BF22A670-3DD5-4A02-9689-BDF90783A34B}" type="parTrans" cxnId="{76713099-6CDF-42F7-A534-9F794C9B3FE5}">
      <dgm:prSet/>
      <dgm:spPr/>
      <dgm:t>
        <a:bodyPr/>
        <a:lstStyle/>
        <a:p>
          <a:endParaRPr lang="en-US"/>
        </a:p>
      </dgm:t>
    </dgm:pt>
    <dgm:pt modelId="{BEA249E7-9EF9-4D10-B2AE-0C1CB07F4D33}" type="sibTrans" cxnId="{76713099-6CDF-42F7-A534-9F794C9B3FE5}">
      <dgm:prSet/>
      <dgm:spPr/>
      <dgm:t>
        <a:bodyPr/>
        <a:lstStyle/>
        <a:p>
          <a:endParaRPr lang="en-US"/>
        </a:p>
      </dgm:t>
    </dgm:pt>
    <dgm:pt modelId="{52C56318-CC15-43D9-AB18-14D0DC221F5E}">
      <dgm:prSet phldrT="[Text]" custT="1"/>
      <dgm:spPr/>
      <dgm:t>
        <a:bodyPr/>
        <a:lstStyle/>
        <a:p>
          <a:pPr algn="ctr"/>
          <a:endParaRPr lang="en-US" sz="1800" dirty="0" smtClean="0"/>
        </a:p>
        <a:p>
          <a:pPr algn="ctr"/>
          <a:r>
            <a:rPr lang="en-US" sz="2000" b="1" dirty="0" smtClean="0"/>
            <a:t>Developing Academies:</a:t>
          </a:r>
        </a:p>
        <a:p>
          <a:pPr algn="ctr"/>
          <a:r>
            <a:rPr lang="en-US" sz="1600" dirty="0" smtClean="0"/>
            <a:t>First Source</a:t>
          </a:r>
        </a:p>
        <a:p>
          <a:pPr algn="ctr"/>
          <a:r>
            <a:rPr lang="en-US" sz="1600" dirty="0" smtClean="0"/>
            <a:t>Bemis</a:t>
          </a:r>
        </a:p>
        <a:p>
          <a:pPr algn="ctr"/>
          <a:r>
            <a:rPr lang="en-US" sz="1600" dirty="0" smtClean="0"/>
            <a:t>Welding Academy</a:t>
          </a:r>
        </a:p>
        <a:p>
          <a:pPr algn="ctr"/>
          <a:r>
            <a:rPr lang="en-US" sz="1600" dirty="0" smtClean="0"/>
            <a:t>Software Testers</a:t>
          </a:r>
        </a:p>
        <a:p>
          <a:pPr algn="ctr"/>
          <a:r>
            <a:rPr lang="en-US" sz="2400" dirty="0" smtClean="0"/>
            <a:t> </a:t>
          </a:r>
          <a:endParaRPr lang="en-US" sz="2400" dirty="0"/>
        </a:p>
      </dgm:t>
    </dgm:pt>
    <dgm:pt modelId="{72C60E8D-EFF4-49D9-ABD3-5D310B00CCEB}" type="parTrans" cxnId="{BCCEE635-6FA7-4B05-B2F4-38D8D1DD00A4}">
      <dgm:prSet/>
      <dgm:spPr/>
      <dgm:t>
        <a:bodyPr/>
        <a:lstStyle/>
        <a:p>
          <a:endParaRPr lang="en-US"/>
        </a:p>
      </dgm:t>
    </dgm:pt>
    <dgm:pt modelId="{CCAD70E2-2A0D-4A3C-8AE4-D34C5AE8B202}" type="sibTrans" cxnId="{BCCEE635-6FA7-4B05-B2F4-38D8D1DD00A4}">
      <dgm:prSet/>
      <dgm:spPr/>
      <dgm:t>
        <a:bodyPr/>
        <a:lstStyle/>
        <a:p>
          <a:endParaRPr lang="en-US"/>
        </a:p>
      </dgm:t>
    </dgm:pt>
    <dgm:pt modelId="{DADF9A63-4746-4FD1-BEA9-1110D8427DA8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</a:rPr>
            <a:t>Innovation</a:t>
          </a:r>
          <a:endParaRPr lang="en-US" sz="3200" dirty="0">
            <a:solidFill>
              <a:srgbClr val="FF0000"/>
            </a:solidFill>
          </a:endParaRPr>
        </a:p>
      </dgm:t>
    </dgm:pt>
    <dgm:pt modelId="{7F195143-766A-4D41-ADE9-EF12047F6A66}" type="sibTrans" cxnId="{EC1A53C7-2E7B-4B8A-BA55-747571E1AA1B}">
      <dgm:prSet/>
      <dgm:spPr/>
      <dgm:t>
        <a:bodyPr/>
        <a:lstStyle/>
        <a:p>
          <a:endParaRPr lang="en-US"/>
        </a:p>
      </dgm:t>
    </dgm:pt>
    <dgm:pt modelId="{1B008B5C-416E-4588-838A-F4149632BDB0}" type="parTrans" cxnId="{EC1A53C7-2E7B-4B8A-BA55-747571E1AA1B}">
      <dgm:prSet/>
      <dgm:spPr/>
      <dgm:t>
        <a:bodyPr/>
        <a:lstStyle/>
        <a:p>
          <a:endParaRPr lang="en-US"/>
        </a:p>
      </dgm:t>
    </dgm:pt>
    <dgm:pt modelId="{EEDD36C0-3EF6-4F37-AE8F-C7537B8FAAB5}" type="pres">
      <dgm:prSet presAssocID="{846E8EC9-7C0F-4BDC-A25A-7C67B04164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92FBF-642E-414A-B395-ED749B8528C7}" type="pres">
      <dgm:prSet presAssocID="{846E8EC9-7C0F-4BDC-A25A-7C67B041644C}" presName="matrix" presStyleCnt="0"/>
      <dgm:spPr/>
    </dgm:pt>
    <dgm:pt modelId="{977F2586-7CBE-41AA-8453-EF41F4ECC0A7}" type="pres">
      <dgm:prSet presAssocID="{846E8EC9-7C0F-4BDC-A25A-7C67B041644C}" presName="tile1" presStyleLbl="node1" presStyleIdx="0" presStyleCnt="4" custLinFactNeighborX="-230" custLinFactNeighborY="-5476"/>
      <dgm:spPr/>
      <dgm:t>
        <a:bodyPr/>
        <a:lstStyle/>
        <a:p>
          <a:endParaRPr lang="en-US"/>
        </a:p>
      </dgm:t>
    </dgm:pt>
    <dgm:pt modelId="{A82C0BFA-01A8-44C8-816F-FCE0FA49AC71}" type="pres">
      <dgm:prSet presAssocID="{846E8EC9-7C0F-4BDC-A25A-7C67B04164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6CA8A-0EC7-4F06-B96E-7C6381F1AE7A}" type="pres">
      <dgm:prSet presAssocID="{846E8EC9-7C0F-4BDC-A25A-7C67B041644C}" presName="tile2" presStyleLbl="node1" presStyleIdx="1" presStyleCnt="4"/>
      <dgm:spPr/>
      <dgm:t>
        <a:bodyPr/>
        <a:lstStyle/>
        <a:p>
          <a:endParaRPr lang="en-US"/>
        </a:p>
      </dgm:t>
    </dgm:pt>
    <dgm:pt modelId="{0F99AB43-4D09-48AE-91DD-4E1C18D8EB1C}" type="pres">
      <dgm:prSet presAssocID="{846E8EC9-7C0F-4BDC-A25A-7C67B04164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74FE4-BB08-4B08-A6DE-A93789DF752B}" type="pres">
      <dgm:prSet presAssocID="{846E8EC9-7C0F-4BDC-A25A-7C67B041644C}" presName="tile3" presStyleLbl="node1" presStyleIdx="2" presStyleCnt="4" custScaleY="102644" custLinFactNeighborY="-1322"/>
      <dgm:spPr/>
      <dgm:t>
        <a:bodyPr/>
        <a:lstStyle/>
        <a:p>
          <a:endParaRPr lang="en-US"/>
        </a:p>
      </dgm:t>
    </dgm:pt>
    <dgm:pt modelId="{3468174F-CB43-4796-9EA9-6E1F9066B6AE}" type="pres">
      <dgm:prSet presAssocID="{846E8EC9-7C0F-4BDC-A25A-7C67B04164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6C483-B37D-4257-84D0-2D4D8A8FE0A4}" type="pres">
      <dgm:prSet presAssocID="{846E8EC9-7C0F-4BDC-A25A-7C67B041644C}" presName="tile4" presStyleLbl="node1" presStyleIdx="3" presStyleCnt="4" custScaleY="100000" custLinFactNeighborY="0"/>
      <dgm:spPr/>
      <dgm:t>
        <a:bodyPr/>
        <a:lstStyle/>
        <a:p>
          <a:endParaRPr lang="en-US"/>
        </a:p>
      </dgm:t>
    </dgm:pt>
    <dgm:pt modelId="{12C973A3-7F3D-4CC9-A882-317C7BF25304}" type="pres">
      <dgm:prSet presAssocID="{846E8EC9-7C0F-4BDC-A25A-7C67B04164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A7AE1-FF06-4C63-8974-6BE0BCF917C0}" type="pres">
      <dgm:prSet presAssocID="{846E8EC9-7C0F-4BDC-A25A-7C67B041644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ACCE8-DCD0-4E9B-B380-6D0A93D87A80}" type="presOf" srcId="{245FD005-022A-4D8C-8C85-C48BC2B9AF8F}" destId="{3468174F-CB43-4796-9EA9-6E1F9066B6AE}" srcOrd="1" destOrd="0" presId="urn:microsoft.com/office/officeart/2005/8/layout/matrix1"/>
    <dgm:cxn modelId="{7C4B7C54-49C2-45F3-BD9C-E59E2ECE92F6}" type="presOf" srcId="{81A5C7BA-B275-4D07-A5D6-3970A5D96FF2}" destId="{BDD6CA8A-0EC7-4F06-B96E-7C6381F1AE7A}" srcOrd="0" destOrd="0" presId="urn:microsoft.com/office/officeart/2005/8/layout/matrix1"/>
    <dgm:cxn modelId="{41C57C9C-324B-4F14-8410-F76825E6F850}" type="presOf" srcId="{52C56318-CC15-43D9-AB18-14D0DC221F5E}" destId="{12C973A3-7F3D-4CC9-A882-317C7BF25304}" srcOrd="1" destOrd="0" presId="urn:microsoft.com/office/officeart/2005/8/layout/matrix1"/>
    <dgm:cxn modelId="{5496DF07-2E62-4122-8FB5-EDEDAEA9E88E}" srcId="{DADF9A63-4746-4FD1-BEA9-1110D8427DA8}" destId="{4A544DBF-4C24-4CAA-BD19-4CE26B3B5EAA}" srcOrd="0" destOrd="0" parTransId="{5C0C5CE4-4A22-4E8D-B3C5-2649EAC3454A}" sibTransId="{D102F724-AE2E-496C-A02D-6F283AF20FF6}"/>
    <dgm:cxn modelId="{EC1A53C7-2E7B-4B8A-BA55-747571E1AA1B}" srcId="{846E8EC9-7C0F-4BDC-A25A-7C67B041644C}" destId="{DADF9A63-4746-4FD1-BEA9-1110D8427DA8}" srcOrd="0" destOrd="0" parTransId="{1B008B5C-416E-4588-838A-F4149632BDB0}" sibTransId="{7F195143-766A-4D41-ADE9-EF12047F6A66}"/>
    <dgm:cxn modelId="{1DA86098-2802-4C9A-99A0-5D1773635AC6}" type="presOf" srcId="{245FD005-022A-4D8C-8C85-C48BC2B9AF8F}" destId="{4FD74FE4-BB08-4B08-A6DE-A93789DF752B}" srcOrd="0" destOrd="0" presId="urn:microsoft.com/office/officeart/2005/8/layout/matrix1"/>
    <dgm:cxn modelId="{F1C07FEA-C387-49F3-A0D4-629C8DAEB4BA}" srcId="{DADF9A63-4746-4FD1-BEA9-1110D8427DA8}" destId="{81A5C7BA-B275-4D07-A5D6-3970A5D96FF2}" srcOrd="1" destOrd="0" parTransId="{A7752E8A-71DD-455E-8A23-93A5D4EE0FFE}" sibTransId="{7AC240F8-A667-4F45-8A70-A35575354EA8}"/>
    <dgm:cxn modelId="{2711B924-36BD-4914-9CF4-E8270B5767D5}" type="presOf" srcId="{DADF9A63-4746-4FD1-BEA9-1110D8427DA8}" destId="{2FDA7AE1-FF06-4C63-8974-6BE0BCF917C0}" srcOrd="0" destOrd="0" presId="urn:microsoft.com/office/officeart/2005/8/layout/matrix1"/>
    <dgm:cxn modelId="{9D79B8DB-0B73-4A00-9B07-F38612ABA5A7}" type="presOf" srcId="{81A5C7BA-B275-4D07-A5D6-3970A5D96FF2}" destId="{0F99AB43-4D09-48AE-91DD-4E1C18D8EB1C}" srcOrd="1" destOrd="0" presId="urn:microsoft.com/office/officeart/2005/8/layout/matrix1"/>
    <dgm:cxn modelId="{5235F5BB-3758-424F-8CE8-3CEC89A953C0}" type="presOf" srcId="{4A544DBF-4C24-4CAA-BD19-4CE26B3B5EAA}" destId="{977F2586-7CBE-41AA-8453-EF41F4ECC0A7}" srcOrd="0" destOrd="0" presId="urn:microsoft.com/office/officeart/2005/8/layout/matrix1"/>
    <dgm:cxn modelId="{BCCEE635-6FA7-4B05-B2F4-38D8D1DD00A4}" srcId="{DADF9A63-4746-4FD1-BEA9-1110D8427DA8}" destId="{52C56318-CC15-43D9-AB18-14D0DC221F5E}" srcOrd="3" destOrd="0" parTransId="{72C60E8D-EFF4-49D9-ABD3-5D310B00CCEB}" sibTransId="{CCAD70E2-2A0D-4A3C-8AE4-D34C5AE8B202}"/>
    <dgm:cxn modelId="{31A3CBB4-131C-4616-82B9-15115EFBB876}" type="presOf" srcId="{52C56318-CC15-43D9-AB18-14D0DC221F5E}" destId="{3A06C483-B37D-4257-84D0-2D4D8A8FE0A4}" srcOrd="0" destOrd="0" presId="urn:microsoft.com/office/officeart/2005/8/layout/matrix1"/>
    <dgm:cxn modelId="{338809AE-DE21-4149-9BA5-82DF76A1832C}" type="presOf" srcId="{4A544DBF-4C24-4CAA-BD19-4CE26B3B5EAA}" destId="{A82C0BFA-01A8-44C8-816F-FCE0FA49AC71}" srcOrd="1" destOrd="0" presId="urn:microsoft.com/office/officeart/2005/8/layout/matrix1"/>
    <dgm:cxn modelId="{A0B28FA1-9AC6-4810-AED4-87B1B600B0F2}" type="presOf" srcId="{846E8EC9-7C0F-4BDC-A25A-7C67B041644C}" destId="{EEDD36C0-3EF6-4F37-AE8F-C7537B8FAAB5}" srcOrd="0" destOrd="0" presId="urn:microsoft.com/office/officeart/2005/8/layout/matrix1"/>
    <dgm:cxn modelId="{76713099-6CDF-42F7-A534-9F794C9B3FE5}" srcId="{DADF9A63-4746-4FD1-BEA9-1110D8427DA8}" destId="{245FD005-022A-4D8C-8C85-C48BC2B9AF8F}" srcOrd="2" destOrd="0" parTransId="{BF22A670-3DD5-4A02-9689-BDF90783A34B}" sibTransId="{BEA249E7-9EF9-4D10-B2AE-0C1CB07F4D33}"/>
    <dgm:cxn modelId="{25CE5131-4140-4027-937F-D59394A06C74}" type="presParOf" srcId="{EEDD36C0-3EF6-4F37-AE8F-C7537B8FAAB5}" destId="{C3792FBF-642E-414A-B395-ED749B8528C7}" srcOrd="0" destOrd="0" presId="urn:microsoft.com/office/officeart/2005/8/layout/matrix1"/>
    <dgm:cxn modelId="{D5D59C34-3E1F-4789-AEE6-41A22136D936}" type="presParOf" srcId="{C3792FBF-642E-414A-B395-ED749B8528C7}" destId="{977F2586-7CBE-41AA-8453-EF41F4ECC0A7}" srcOrd="0" destOrd="0" presId="urn:microsoft.com/office/officeart/2005/8/layout/matrix1"/>
    <dgm:cxn modelId="{BFCB981D-A82E-468A-97AA-3D60184A6470}" type="presParOf" srcId="{C3792FBF-642E-414A-B395-ED749B8528C7}" destId="{A82C0BFA-01A8-44C8-816F-FCE0FA49AC71}" srcOrd="1" destOrd="0" presId="urn:microsoft.com/office/officeart/2005/8/layout/matrix1"/>
    <dgm:cxn modelId="{A85F0F40-5C78-4125-82B5-90BC311DE956}" type="presParOf" srcId="{C3792FBF-642E-414A-B395-ED749B8528C7}" destId="{BDD6CA8A-0EC7-4F06-B96E-7C6381F1AE7A}" srcOrd="2" destOrd="0" presId="urn:microsoft.com/office/officeart/2005/8/layout/matrix1"/>
    <dgm:cxn modelId="{91798759-BB56-4D85-BCEE-353B84070CFF}" type="presParOf" srcId="{C3792FBF-642E-414A-B395-ED749B8528C7}" destId="{0F99AB43-4D09-48AE-91DD-4E1C18D8EB1C}" srcOrd="3" destOrd="0" presId="urn:microsoft.com/office/officeart/2005/8/layout/matrix1"/>
    <dgm:cxn modelId="{CE7011FE-039F-46B5-9F14-F567FA84EAA4}" type="presParOf" srcId="{C3792FBF-642E-414A-B395-ED749B8528C7}" destId="{4FD74FE4-BB08-4B08-A6DE-A93789DF752B}" srcOrd="4" destOrd="0" presId="urn:microsoft.com/office/officeart/2005/8/layout/matrix1"/>
    <dgm:cxn modelId="{820AE505-F75C-4403-9324-79124E2F5214}" type="presParOf" srcId="{C3792FBF-642E-414A-B395-ED749B8528C7}" destId="{3468174F-CB43-4796-9EA9-6E1F9066B6AE}" srcOrd="5" destOrd="0" presId="urn:microsoft.com/office/officeart/2005/8/layout/matrix1"/>
    <dgm:cxn modelId="{4ED4E242-E6E0-45CA-B95F-02CA91A13C5B}" type="presParOf" srcId="{C3792FBF-642E-414A-B395-ED749B8528C7}" destId="{3A06C483-B37D-4257-84D0-2D4D8A8FE0A4}" srcOrd="6" destOrd="0" presId="urn:microsoft.com/office/officeart/2005/8/layout/matrix1"/>
    <dgm:cxn modelId="{F1AA84F5-F57A-42A7-8375-F4194CAEC646}" type="presParOf" srcId="{C3792FBF-642E-414A-B395-ED749B8528C7}" destId="{12C973A3-7F3D-4CC9-A882-317C7BF25304}" srcOrd="7" destOrd="0" presId="urn:microsoft.com/office/officeart/2005/8/layout/matrix1"/>
    <dgm:cxn modelId="{8F587814-3A19-436C-876C-94FDC467D7C7}" type="presParOf" srcId="{EEDD36C0-3EF6-4F37-AE8F-C7537B8FAAB5}" destId="{2FDA7AE1-FF06-4C63-8974-6BE0BCF917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F2586-7CBE-41AA-8453-EF41F4ECC0A7}">
      <dsp:nvSpPr>
        <dsp:cNvPr id="0" name=""/>
        <dsp:cNvSpPr/>
      </dsp:nvSpPr>
      <dsp:spPr>
        <a:xfrm rot="16200000">
          <a:off x="653179" y="-669057"/>
          <a:ext cx="2402053" cy="370841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500+ 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Companies supported annually</a:t>
          </a:r>
          <a:endParaRPr lang="en-US" sz="2400" kern="1200" dirty="0"/>
        </a:p>
      </dsp:txBody>
      <dsp:txXfrm rot="5400000">
        <a:off x="0" y="-15877"/>
        <a:ext cx="3708412" cy="1801539"/>
      </dsp:txXfrm>
    </dsp:sp>
    <dsp:sp modelId="{BDD6CA8A-0EC7-4F06-B96E-7C6381F1AE7A}">
      <dsp:nvSpPr>
        <dsp:cNvPr id="0" name=""/>
        <dsp:cNvSpPr/>
      </dsp:nvSpPr>
      <dsp:spPr>
        <a:xfrm>
          <a:off x="3708412" y="-15877"/>
          <a:ext cx="3708412" cy="2402053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£1.9m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Funding in innovation projects</a:t>
          </a:r>
          <a:endParaRPr lang="en-US" sz="2000" kern="1200" dirty="0"/>
        </a:p>
      </dsp:txBody>
      <dsp:txXfrm>
        <a:off x="3708412" y="-15877"/>
        <a:ext cx="3708412" cy="1801539"/>
      </dsp:txXfrm>
    </dsp:sp>
    <dsp:sp modelId="{4FD74FE4-BB08-4B08-A6DE-A93789DF752B}">
      <dsp:nvSpPr>
        <dsp:cNvPr id="0" name=""/>
        <dsp:cNvSpPr/>
      </dsp:nvSpPr>
      <dsp:spPr>
        <a:xfrm rot="10800000">
          <a:off x="0" y="2322665"/>
          <a:ext cx="3708412" cy="2465563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Innovation vouchers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KTP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Fusion</a:t>
          </a:r>
          <a:endParaRPr lang="en-US" sz="4400" kern="1200" dirty="0" smtClean="0"/>
        </a:p>
      </dsp:txBody>
      <dsp:txXfrm rot="10800000">
        <a:off x="0" y="2939055"/>
        <a:ext cx="3708412" cy="1849172"/>
      </dsp:txXfrm>
    </dsp:sp>
    <dsp:sp modelId="{3A06C483-B37D-4257-84D0-2D4D8A8FE0A4}">
      <dsp:nvSpPr>
        <dsp:cNvPr id="0" name=""/>
        <dsp:cNvSpPr/>
      </dsp:nvSpPr>
      <dsp:spPr>
        <a:xfrm rot="5400000">
          <a:off x="4361591" y="1732995"/>
          <a:ext cx="2402053" cy="3708412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Developing Academies: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First Source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Bemis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Welding Academy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Software Testers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endParaRPr lang="en-US" sz="2400" kern="1200" dirty="0"/>
        </a:p>
      </dsp:txBody>
      <dsp:txXfrm rot="-5400000">
        <a:off x="3708412" y="2986688"/>
        <a:ext cx="3708412" cy="1801539"/>
      </dsp:txXfrm>
    </dsp:sp>
    <dsp:sp modelId="{2FDA7AE1-FF06-4C63-8974-6BE0BCF917C0}">
      <dsp:nvSpPr>
        <dsp:cNvPr id="0" name=""/>
        <dsp:cNvSpPr/>
      </dsp:nvSpPr>
      <dsp:spPr>
        <a:xfrm>
          <a:off x="2595888" y="1801539"/>
          <a:ext cx="2225047" cy="1201026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Innovation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2654517" y="1860168"/>
        <a:ext cx="2107789" cy="1083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70D6-BFAE-49C2-8C16-7A726E6C3115}" type="datetimeFigureOut">
              <a:rPr lang="en-GB" smtClean="0"/>
              <a:t>11/03/2019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67E5D-B8ED-4BF2-A996-7968931413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67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6421-090F-0445-AF05-114859C5415A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6DB4B-5827-9B4E-B6AD-9D1BA3C5EC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9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6DB4B-5827-9B4E-B6AD-9D1BA3C5EC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1"/>
            <a:ext cx="9144000" cy="688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3" y="724501"/>
            <a:ext cx="4953780" cy="1512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nwrc.ac.uk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1" name="Picture 10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7"/>
            <a:ext cx="2448272" cy="7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7"/>
            <a:ext cx="2448272" cy="7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6514" y="-27385"/>
            <a:ext cx="5760641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D2B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7"/>
            <a:ext cx="2448272" cy="7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D2B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7"/>
            <a:ext cx="2448272" cy="7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648"/>
            <a:ext cx="9175750" cy="6834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7114F"/>
                </a:solidFill>
              </a:rPr>
              <a:t>nwrc.ac.uk</a:t>
            </a:r>
            <a:endParaRPr lang="en-GB" dirty="0">
              <a:solidFill>
                <a:srgbClr val="C7114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3" y="724502"/>
            <a:ext cx="4953777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2460402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2460402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514" y="-27385"/>
            <a:ext cx="5760641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E10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2460402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E10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1" descr="UU Arts&amp;Design Logo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2460402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77"/>
            <a:ext cx="9141898" cy="685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65E06"/>
                </a:solidFill>
              </a:rPr>
              <a:t>nwrc.ac.uk</a:t>
            </a:r>
            <a:endParaRPr lang="en-GB" dirty="0">
              <a:solidFill>
                <a:srgbClr val="D65E0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5" y="724502"/>
            <a:ext cx="4953773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por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3" y="724501"/>
            <a:ext cx="4953780" cy="15121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nwrc.ac.uk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0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6" descr="UU Computers Logo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6514" y="-27385"/>
            <a:ext cx="5760641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descr="UU Computers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descr="UU Computers Logo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357E29"/>
                </a:solidFill>
              </a:rPr>
              <a:t>nwrc.ac.uk</a:t>
            </a:r>
            <a:endParaRPr lang="en-GB" dirty="0">
              <a:solidFill>
                <a:srgbClr val="357E2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5" y="724502"/>
            <a:ext cx="4953773" cy="15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" descr="UU Social Logo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6514" y="-27385"/>
            <a:ext cx="5760641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1" descr="UU Social Logo.png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733256"/>
            <a:ext cx="2460400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5C73"/>
                </a:solidFill>
              </a:rPr>
              <a:t>nwrc.ac.uk</a:t>
            </a:r>
            <a:endParaRPr lang="en-GB" dirty="0">
              <a:solidFill>
                <a:srgbClr val="005C7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6" y="724502"/>
            <a:ext cx="4953770" cy="15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 smtClean="0"/>
              <a:t>Divider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6514" y="-27385"/>
            <a:ext cx="5760641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1" descr="UU Social Logo.png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9"/>
            <a:ext cx="9144000" cy="6880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DB4E6"/>
                </a:solidFill>
              </a:rPr>
              <a:t>nwrc.ac.uk</a:t>
            </a:r>
            <a:endParaRPr lang="en-GB" dirty="0">
              <a:solidFill>
                <a:srgbClr val="0DB4E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6" y="724502"/>
            <a:ext cx="4953770" cy="15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26" name="Picture 2" descr="C:\Users\MDunne\Desktop\UU Business School Logo.png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7" name="Picture 2" descr="C:\Users\MDunne\Desktop\UU Business School Logo.png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10" name="Picture 2" descr="C:\Users\MDunne\Desktop\UU Business School Logo.png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Business School Logo.png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5733256"/>
            <a:ext cx="2460397" cy="7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416-ADF9-1444-9B35-BE4F3B430453}" type="datetimeFigureOut">
              <a:rPr lang="en-US" smtClean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DFD8B-2ED9-B54F-8BAA-9BBD38F6C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1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81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429"/>
            <a:ext cx="2448272" cy="7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rporate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81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2050" name="Picture 2" descr="C:\Users\MDunne\Desktop\UU Corporate Logo.png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13942"/>
            <a:ext cx="2448272" cy="7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53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81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429"/>
            <a:ext cx="2448272" cy="7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5742"/>
            <a:ext cx="10560077" cy="7047874"/>
          </a:xfrm>
          <a:prstGeom prst="rect">
            <a:avLst/>
          </a:prstGeom>
        </p:spPr>
      </p:pic>
      <p:pic>
        <p:nvPicPr>
          <p:cNvPr id="10" name="Picture 2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36514" y="-27385"/>
            <a:ext cx="5760641" cy="6885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81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429"/>
            <a:ext cx="2448272" cy="7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Text</a:t>
            </a:r>
            <a:endParaRPr lang="en-GB" dirty="0"/>
          </a:p>
        </p:txBody>
      </p:sp>
      <p:pic>
        <p:nvPicPr>
          <p:cNvPr id="8" name="Picture 2" descr="C:\Users\MDunne\Desktop\UU Corporate Logo.png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81D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Sub Head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429"/>
            <a:ext cx="2448272" cy="74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"/>
            <a:ext cx="9146120" cy="6856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en-GB" dirty="0"/>
          </a:p>
        </p:txBody>
      </p:sp>
      <p:pic>
        <p:nvPicPr>
          <p:cNvPr id="6" name="Picture 5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3" y="724501"/>
            <a:ext cx="4953780" cy="1512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3" y="724502"/>
            <a:ext cx="495377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6AE1-2333-4445-AAE9-F4505DEEB201}" type="datetimeFigureOut">
              <a:rPr lang="en-GB" smtClean="0"/>
              <a:t>11/03/2019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51" r:id="rId3"/>
    <p:sldLayoutId id="2147483675" r:id="rId4"/>
    <p:sldLayoutId id="2147483697" r:id="rId5"/>
    <p:sldLayoutId id="2147483676" r:id="rId6"/>
    <p:sldLayoutId id="2147483683" r:id="rId7"/>
    <p:sldLayoutId id="2147483677" r:id="rId8"/>
    <p:sldLayoutId id="2147483660" r:id="rId9"/>
    <p:sldLayoutId id="2147483652" r:id="rId10"/>
    <p:sldLayoutId id="2147483674" r:id="rId11"/>
    <p:sldLayoutId id="2147483685" r:id="rId12"/>
    <p:sldLayoutId id="2147483682" r:id="rId13"/>
    <p:sldLayoutId id="2147483661" r:id="rId14"/>
    <p:sldLayoutId id="2147483669" r:id="rId15"/>
    <p:sldLayoutId id="2147483670" r:id="rId16"/>
    <p:sldLayoutId id="2147483684" r:id="rId17"/>
    <p:sldLayoutId id="2147483678" r:id="rId18"/>
    <p:sldLayoutId id="2147483662" r:id="rId19"/>
    <p:sldLayoutId id="2147483668" r:id="rId20"/>
    <p:sldLayoutId id="2147483671" r:id="rId21"/>
    <p:sldLayoutId id="2147483687" r:id="rId22"/>
    <p:sldLayoutId id="2147483688" r:id="rId23"/>
    <p:sldLayoutId id="2147483663" r:id="rId24"/>
    <p:sldLayoutId id="2147483667" r:id="rId25"/>
    <p:sldLayoutId id="2147483672" r:id="rId26"/>
    <p:sldLayoutId id="2147483680" r:id="rId27"/>
    <p:sldLayoutId id="2147483689" r:id="rId28"/>
    <p:sldLayoutId id="2147483664" r:id="rId29"/>
    <p:sldLayoutId id="2147483666" r:id="rId30"/>
    <p:sldLayoutId id="2147483673" r:id="rId31"/>
    <p:sldLayoutId id="2147483686" r:id="rId32"/>
    <p:sldLayoutId id="2147483681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4.jp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10" Type="http://schemas.openxmlformats.org/officeDocument/2006/relationships/image" Target="../media/image61.jpg"/><Relationship Id="rId4" Type="http://schemas.openxmlformats.org/officeDocument/2006/relationships/image" Target="../media/image35.png"/><Relationship Id="rId9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6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G"/><Relationship Id="rId3" Type="http://schemas.openxmlformats.org/officeDocument/2006/relationships/image" Target="../media/image35.png"/><Relationship Id="rId7" Type="http://schemas.openxmlformats.org/officeDocument/2006/relationships/image" Target="../media/image6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6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0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b.ac.uk/Yourstudentguide/5ThingsToSeeonaDayTriptoDerry-Londonderry.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sp/design/video/5afb9d72-beb7-4ed8-b32c-9eec14a6fee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heelofnames.com/" TargetMode="Externa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www.google.co.uk/maps/@55.0066454,-7.3816855,12z" TargetMode="Externa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G:\1 city-blue-norm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936"/>
            <a:ext cx="1709339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en's University Belf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33256"/>
            <a:ext cx="18192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3588" y="1152048"/>
            <a:ext cx="7416824" cy="46977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endParaRPr lang="en-GB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3441569"/>
            <a:ext cx="7416824" cy="6963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8800" b="1" dirty="0" smtClean="0">
                <a:solidFill>
                  <a:schemeClr val="accent1">
                    <a:lumMod val="50000"/>
                  </a:schemeClr>
                </a:solidFill>
              </a:rPr>
              <a:t>Welcome</a:t>
            </a:r>
            <a:endParaRPr lang="en-GB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6"/>
    </mc:Choice>
    <mc:Fallback xmlns="">
      <p:transition spd="slow" advTm="35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526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" y="116183"/>
            <a:ext cx="1166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Brexit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brex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8"/>
          <a:stretch/>
        </p:blipFill>
        <p:spPr bwMode="auto">
          <a:xfrm>
            <a:off x="21526" y="1772816"/>
            <a:ext cx="3384376" cy="43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rela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9" r="25853"/>
          <a:stretch/>
        </p:blipFill>
        <p:spPr bwMode="auto">
          <a:xfrm>
            <a:off x="5264112" y="1942843"/>
            <a:ext cx="2592288" cy="39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890568" y="1622979"/>
            <a:ext cx="29728" cy="10859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9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6277"/>
            <a:ext cx="8316416" cy="67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20688"/>
            <a:ext cx="9117769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52536" y="1052736"/>
            <a:ext cx="2520280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err="1" smtClean="0"/>
              <a:t>Cityside</a:t>
            </a:r>
            <a:endParaRPr lang="en-GB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97489" y="1268760"/>
            <a:ext cx="2520280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/>
              <a:t>Waterside</a:t>
            </a:r>
          </a:p>
        </p:txBody>
      </p:sp>
    </p:spTree>
    <p:extLst>
      <p:ext uri="{BB962C8B-B14F-4D97-AF65-F5344CB8AC3E}">
        <p14:creationId xmlns:p14="http://schemas.microsoft.com/office/powerpoint/2010/main" val="986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620688"/>
            <a:ext cx="9144000" cy="54334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979658">
            <a:off x="4591340" y="3337421"/>
            <a:ext cx="1512168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1979712" y="476672"/>
            <a:ext cx="1512168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123728" y="5445224"/>
            <a:ext cx="1512168" cy="504056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80" y="986143"/>
            <a:ext cx="5715216" cy="5745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43808" y="3140968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002060"/>
                </a:solidFill>
              </a:rPr>
              <a:t>Us</a:t>
            </a:r>
            <a:endParaRPr lang="en-GB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03337"/>
            <a:ext cx="534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What We Give Locally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653136"/>
            <a:ext cx="2160240" cy="17281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317235" y="1239902"/>
            <a:ext cx="1278279" cy="1914281"/>
            <a:chOff x="318728" y="4105064"/>
            <a:chExt cx="2299851" cy="29808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728" y="4105064"/>
              <a:ext cx="1957400" cy="10961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23687" y="5313577"/>
              <a:ext cx="2194892" cy="1772301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GB" sz="3600" b="1" dirty="0" smtClean="0">
                  <a:solidFill>
                    <a:schemeClr val="accent6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790</a:t>
              </a:r>
              <a:endParaRPr lang="en-GB" sz="800" b="1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/>
              <a:r>
                <a:rPr lang="en-GB" sz="3900" b="1" dirty="0" smtClean="0">
                  <a:solidFill>
                    <a:srgbClr val="002060"/>
                  </a:solidFill>
                </a:rPr>
                <a:t>Jobs</a:t>
              </a:r>
              <a:endParaRPr lang="en-GB" sz="3000" b="1" dirty="0" smtClean="0">
                <a:solidFill>
                  <a:srgbClr val="00206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38" y="4426136"/>
            <a:ext cx="1039687" cy="72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38" y="5434248"/>
            <a:ext cx="1039687" cy="72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919" y="5445681"/>
            <a:ext cx="1039687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8" y="5457114"/>
            <a:ext cx="1039687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4019" y="4521010"/>
            <a:ext cx="1792671" cy="5844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4,000 </a:t>
            </a:r>
            <a:r>
              <a:rPr lang="en-GB" sz="2000" b="1" dirty="0">
                <a:solidFill>
                  <a:srgbClr val="002060"/>
                </a:solidFill>
              </a:rPr>
              <a:t>full-time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55711" y="5609540"/>
            <a:ext cx="2051720" cy="5844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11000 part-time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0401"/>
            <a:ext cx="3612473" cy="159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1565385"/>
            <a:ext cx="1224136" cy="9275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46897" y="2599899"/>
            <a:ext cx="2880320" cy="110856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n-GB" sz="5200" b="1" dirty="0" smtClean="0">
                <a:solidFill>
                  <a:srgbClr val="7030A0"/>
                </a:solidFill>
              </a:rPr>
              <a:t>£18m </a:t>
            </a:r>
          </a:p>
          <a:p>
            <a:r>
              <a:rPr lang="en-GB" sz="2100" b="1" dirty="0" smtClean="0"/>
              <a:t>in wages into local economy</a:t>
            </a:r>
          </a:p>
        </p:txBody>
      </p:sp>
    </p:spTree>
    <p:extLst>
      <p:ext uri="{BB962C8B-B14F-4D97-AF65-F5344CB8AC3E}">
        <p14:creationId xmlns:p14="http://schemas.microsoft.com/office/powerpoint/2010/main" val="20810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99" y="0"/>
            <a:ext cx="9163819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398" y="202925"/>
            <a:ext cx="7164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 smtClean="0">
                <a:solidFill>
                  <a:schemeClr val="bg1"/>
                </a:solidFill>
              </a:rPr>
              <a:t>Student Options - Subjects</a:t>
            </a:r>
            <a:endParaRPr lang="en-GB" sz="2700" b="1" dirty="0">
              <a:solidFill>
                <a:schemeClr val="bg1"/>
              </a:solidFill>
            </a:endParaRP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113" y="939749"/>
            <a:ext cx="4032448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9632" y="1025567"/>
            <a:ext cx="7213742" cy="2800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GB" sz="2400" b="1" dirty="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304033"/>
            <a:ext cx="87129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Business and Administration 		Catering, Hospitality and Tourism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Computing			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	Health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and Social Care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Mechanical Engineering 		Electrical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&amp; Electronic Engineering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Early Childhood Studies		Interactive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Media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Fashion and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Textiles			Fine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Art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Hairdressing and Beauty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Music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, Music Production, Performing Arts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range of Professional 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Qualifications, many part-time 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Construction and the Built Environment, Construction (Civil Engineering</a:t>
            </a:r>
            <a:r>
              <a:rPr lang="en-GB" sz="20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>
                    <a:lumMod val="25000"/>
                  </a:schemeClr>
                </a:solidFill>
              </a:rPr>
              <a:t>Creative Media Production </a:t>
            </a:r>
            <a:r>
              <a:rPr lang="en-GB" sz="1600" b="1" dirty="0">
                <a:solidFill>
                  <a:schemeClr val="bg2">
                    <a:lumMod val="25000"/>
                  </a:schemeClr>
                </a:solidFill>
              </a:rPr>
              <a:t>(moving image or journalism options</a:t>
            </a:r>
            <a:r>
              <a:rPr lang="en-GB" sz="16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en-GB" sz="1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99" y="0"/>
            <a:ext cx="9163819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398" y="202925"/>
            <a:ext cx="7164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b="1" dirty="0" smtClean="0">
                <a:solidFill>
                  <a:schemeClr val="bg1"/>
                </a:solidFill>
              </a:rPr>
              <a:t>Student Options - Education </a:t>
            </a:r>
            <a:r>
              <a:rPr lang="en-GB" sz="2700" b="1" dirty="0">
                <a:solidFill>
                  <a:schemeClr val="bg1"/>
                </a:solidFill>
              </a:rPr>
              <a:t>Pathway</a:t>
            </a:r>
          </a:p>
          <a:p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5113" y="939749"/>
            <a:ext cx="4032448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99592" y="6179167"/>
            <a:ext cx="7145832" cy="678833"/>
            <a:chOff x="899592" y="6179168"/>
            <a:chExt cx="7145832" cy="590142"/>
          </a:xfrm>
        </p:grpSpPr>
        <p:sp>
          <p:nvSpPr>
            <p:cNvPr id="9" name="Rectangle 8"/>
            <p:cNvSpPr/>
            <p:nvPr/>
          </p:nvSpPr>
          <p:spPr>
            <a:xfrm>
              <a:off x="916632" y="6179168"/>
              <a:ext cx="7128792" cy="5901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9592" y="6381328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NVQs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9592" y="5495032"/>
            <a:ext cx="7141734" cy="684136"/>
            <a:chOff x="899592" y="5495032"/>
            <a:chExt cx="7141734" cy="684136"/>
          </a:xfrm>
        </p:grpSpPr>
        <p:sp>
          <p:nvSpPr>
            <p:cNvPr id="20" name="Rectangle 19"/>
            <p:cNvSpPr/>
            <p:nvPr/>
          </p:nvSpPr>
          <p:spPr>
            <a:xfrm>
              <a:off x="912534" y="5495032"/>
              <a:ext cx="7128792" cy="6841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9592" y="5769153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Traineeship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9592" y="4804938"/>
            <a:ext cx="7142707" cy="684136"/>
            <a:chOff x="899592" y="4804938"/>
            <a:chExt cx="7142707" cy="684136"/>
          </a:xfrm>
        </p:grpSpPr>
        <p:sp>
          <p:nvSpPr>
            <p:cNvPr id="19" name="Rectangle 18"/>
            <p:cNvSpPr/>
            <p:nvPr/>
          </p:nvSpPr>
          <p:spPr>
            <a:xfrm>
              <a:off x="913507" y="4804938"/>
              <a:ext cx="7128792" cy="684136"/>
            </a:xfrm>
            <a:prstGeom prst="rect">
              <a:avLst/>
            </a:prstGeom>
            <a:solidFill>
              <a:srgbClr val="1DD1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99592" y="4992970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Apprenticeship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99592" y="4111756"/>
            <a:ext cx="7145832" cy="684136"/>
            <a:chOff x="899592" y="4111756"/>
            <a:chExt cx="7145832" cy="684136"/>
          </a:xfrm>
        </p:grpSpPr>
        <p:sp>
          <p:nvSpPr>
            <p:cNvPr id="18" name="Rectangle 17"/>
            <p:cNvSpPr/>
            <p:nvPr/>
          </p:nvSpPr>
          <p:spPr>
            <a:xfrm>
              <a:off x="916632" y="4111756"/>
              <a:ext cx="7128792" cy="6841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9592" y="4389557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Level 2 or 3 Diploma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99592" y="3418678"/>
            <a:ext cx="7145832" cy="684136"/>
            <a:chOff x="899592" y="3418678"/>
            <a:chExt cx="7145832" cy="684136"/>
          </a:xfrm>
        </p:grpSpPr>
        <p:sp>
          <p:nvSpPr>
            <p:cNvPr id="17" name="Rectangle 16"/>
            <p:cNvSpPr/>
            <p:nvPr/>
          </p:nvSpPr>
          <p:spPr>
            <a:xfrm>
              <a:off x="916632" y="3418678"/>
              <a:ext cx="7128792" cy="684136"/>
            </a:xfrm>
            <a:prstGeom prst="rect">
              <a:avLst/>
            </a:prstGeom>
            <a:solidFill>
              <a:srgbClr val="DE106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9592" y="3650660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HND/C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6996" y="2764688"/>
            <a:ext cx="7144330" cy="684136"/>
            <a:chOff x="896996" y="2764688"/>
            <a:chExt cx="7144330" cy="684136"/>
          </a:xfrm>
        </p:grpSpPr>
        <p:sp>
          <p:nvSpPr>
            <p:cNvPr id="15" name="Rectangle 14"/>
            <p:cNvSpPr/>
            <p:nvPr/>
          </p:nvSpPr>
          <p:spPr>
            <a:xfrm>
              <a:off x="912534" y="2764688"/>
              <a:ext cx="7128792" cy="684136"/>
            </a:xfrm>
            <a:prstGeom prst="rect">
              <a:avLst/>
            </a:prstGeom>
            <a:solidFill>
              <a:srgbClr val="D65E0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6996" y="2983671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Higher Level Apprenticeship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7583" y="2099693"/>
            <a:ext cx="7213743" cy="684136"/>
            <a:chOff x="827583" y="2099693"/>
            <a:chExt cx="7213743" cy="684136"/>
          </a:xfrm>
        </p:grpSpPr>
        <p:sp>
          <p:nvSpPr>
            <p:cNvPr id="16" name="Rectangle 15"/>
            <p:cNvSpPr/>
            <p:nvPr/>
          </p:nvSpPr>
          <p:spPr>
            <a:xfrm>
              <a:off x="912534" y="2099693"/>
              <a:ext cx="7128792" cy="6841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583" y="2332823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Foundation Degree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27583" y="1437111"/>
            <a:ext cx="7213743" cy="684136"/>
            <a:chOff x="827583" y="1437111"/>
            <a:chExt cx="7213743" cy="684136"/>
          </a:xfrm>
        </p:grpSpPr>
        <p:sp>
          <p:nvSpPr>
            <p:cNvPr id="13" name="Rectangle 12"/>
            <p:cNvSpPr/>
            <p:nvPr/>
          </p:nvSpPr>
          <p:spPr>
            <a:xfrm>
              <a:off x="912534" y="1437111"/>
              <a:ext cx="7128792" cy="684136"/>
            </a:xfrm>
            <a:prstGeom prst="rect">
              <a:avLst/>
            </a:prstGeom>
            <a:solidFill>
              <a:srgbClr val="DE106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583" y="1699741"/>
              <a:ext cx="7128792" cy="216024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r>
                <a:rPr lang="en-GB" sz="9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Honours  Degree</a:t>
              </a:r>
              <a:endPara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0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5" t="4825" r="1325" b="5900"/>
          <a:stretch/>
        </p:blipFill>
        <p:spPr>
          <a:xfrm>
            <a:off x="35495" y="1020650"/>
            <a:ext cx="6587025" cy="5824252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03337"/>
            <a:ext cx="658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We Excel at Collaborating – NWRC Global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065297"/>
            <a:ext cx="1602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dirty="0" smtClean="0">
                <a:solidFill>
                  <a:srgbClr val="7030A0"/>
                </a:solidFill>
              </a:rPr>
              <a:t>Projects Across Europe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77032" y="5115843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2520280" y="549948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1745561" y="4849065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4356992" y="6124559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2735288" y="652534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2267744" y="4687652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1475656" y="6016039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611560" y="580526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3634772" y="4741912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743292" y="383285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2843808" y="3597846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4139952" y="2420888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/>
          <p:cNvSpPr/>
          <p:nvPr/>
        </p:nvSpPr>
        <p:spPr>
          <a:xfrm>
            <a:off x="2812611" y="4847472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 27"/>
          <p:cNvSpPr/>
          <p:nvPr/>
        </p:nvSpPr>
        <p:spPr>
          <a:xfrm>
            <a:off x="1115616" y="555374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816424" y="555374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2843808" y="538421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2843808" y="6688100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1156307" y="6233079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2161692" y="3977783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449796" y="4393823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/>
          <p:cNvSpPr/>
          <p:nvPr/>
        </p:nvSpPr>
        <p:spPr>
          <a:xfrm>
            <a:off x="720080" y="3858766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al 35"/>
          <p:cNvSpPr/>
          <p:nvPr/>
        </p:nvSpPr>
        <p:spPr>
          <a:xfrm>
            <a:off x="2204283" y="2996952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/>
          <p:cNvSpPr/>
          <p:nvPr/>
        </p:nvSpPr>
        <p:spPr>
          <a:xfrm>
            <a:off x="3902698" y="6736382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/>
          <p:cNvSpPr/>
          <p:nvPr/>
        </p:nvSpPr>
        <p:spPr>
          <a:xfrm>
            <a:off x="3580512" y="6240656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251520" y="6287339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4085692" y="4383012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3980766" y="3533025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3956958" y="5859524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3477282" y="5874767"/>
            <a:ext cx="108520" cy="10852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utoShape 2" descr="Image result for e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Image result for eu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7209324" y="1397088"/>
            <a:ext cx="2165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1m annually</a:t>
            </a:r>
            <a:endParaRPr lang="en-GB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45" y="1404002"/>
            <a:ext cx="556020" cy="578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1605" y="2276872"/>
            <a:ext cx="2467987" cy="384768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Internationally…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US – Boston &amp;</a:t>
            </a:r>
          </a:p>
          <a:p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     Philadelphia</a:t>
            </a:r>
          </a:p>
          <a:p>
            <a:endParaRPr lang="en-GB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India (Gujarat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endParaRPr lang="en-GB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China (Dalian</a:t>
            </a:r>
            <a:r>
              <a:rPr lang="en-GB" sz="24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endParaRPr lang="en-GB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4">
                    <a:lumMod val="50000"/>
                  </a:schemeClr>
                </a:solidFill>
              </a:rPr>
              <a:t>South East Asia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08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16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159773"/>
            <a:ext cx="6893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Supporting the Economy in the North West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971600" y="1064477"/>
          <a:ext cx="7416824" cy="4804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52936"/>
            <a:ext cx="299242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08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112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75656" y="4869160"/>
            <a:ext cx="65371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Martin Peoples</a:t>
            </a: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Head of Technology Enhanced Learning &amp; Support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26" y="116183"/>
            <a:ext cx="6538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4561" y="972702"/>
            <a:ext cx="228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Us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708920"/>
            <a:ext cx="6537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Danny </a:t>
            </a:r>
            <a:r>
              <a:rPr lang="en-US" sz="3600" b="1" dirty="0" err="1" smtClean="0">
                <a:solidFill>
                  <a:srgbClr val="002060"/>
                </a:solidFill>
              </a:rPr>
              <a:t>Lyttle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Willie O Donnell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03337"/>
            <a:ext cx="658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Real Support for Business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6"/>
          <a:stretch/>
        </p:blipFill>
        <p:spPr>
          <a:xfrm>
            <a:off x="8198119" y="4597316"/>
            <a:ext cx="660346" cy="831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05" y="2015918"/>
            <a:ext cx="3624850" cy="1225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4695795"/>
            <a:ext cx="3024336" cy="6347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dirty="0" smtClean="0">
                <a:solidFill>
                  <a:srgbClr val="005C73"/>
                </a:solidFill>
                <a:latin typeface="Cooper Black" panose="0208090404030B020404" pitchFamily="18" charset="0"/>
                <a:cs typeface="Browallia New" panose="020B0604020202020204" pitchFamily="34" charset="-34"/>
              </a:rPr>
              <a:t>Design and Innovation </a:t>
            </a:r>
          </a:p>
          <a:p>
            <a:r>
              <a:rPr lang="en-GB" dirty="0" smtClean="0">
                <a:solidFill>
                  <a:srgbClr val="005C73"/>
                </a:solidFill>
                <a:latin typeface="Cooper Black" panose="0208090404030B020404" pitchFamily="18" charset="0"/>
                <a:cs typeface="Browallia New" panose="020B0604020202020204" pitchFamily="34" charset="-34"/>
              </a:rPr>
              <a:t>for Assistive Living</a:t>
            </a:r>
            <a:endParaRPr lang="en-GB" b="1" dirty="0" smtClean="0">
              <a:solidFill>
                <a:srgbClr val="005C73"/>
              </a:solidFill>
              <a:latin typeface="Cooper Black" panose="0208090404030B020404" pitchFamily="18" charset="0"/>
              <a:cs typeface="Browallia New" panose="020B0604020202020204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8" y="1991881"/>
            <a:ext cx="1471058" cy="14710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73" y="1991881"/>
            <a:ext cx="2211025" cy="14710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4128" y="1025855"/>
            <a:ext cx="7212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E6145A"/>
                </a:solidFill>
              </a:rPr>
              <a:t> We help Businesses - Innovation </a:t>
            </a:r>
            <a:r>
              <a:rPr lang="en-GB" sz="3200" b="1" dirty="0">
                <a:solidFill>
                  <a:srgbClr val="E6145A"/>
                </a:solidFill>
              </a:rPr>
              <a:t>Campus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4" y="4522057"/>
            <a:ext cx="1644466" cy="1420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4"/>
          <a:stretch/>
        </p:blipFill>
        <p:spPr>
          <a:xfrm>
            <a:off x="2489383" y="4495959"/>
            <a:ext cx="2148004" cy="14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03337"/>
            <a:ext cx="534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Our Technologies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15816" y="2164408"/>
            <a:ext cx="2808312" cy="29207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502" y="2101584"/>
            <a:ext cx="941180" cy="591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41" y="4509120"/>
            <a:ext cx="827588" cy="827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4413"/>
            <a:ext cx="933938" cy="523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49" y="2099336"/>
            <a:ext cx="732572" cy="732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1682" y="2693563"/>
            <a:ext cx="2018390" cy="181555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2988394"/>
            <a:ext cx="1584176" cy="7286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17590" y="2688400"/>
            <a:ext cx="2139394" cy="16681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Driving </a:t>
            </a:r>
            <a:r>
              <a:rPr lang="en-GB" sz="2400" b="1" dirty="0" smtClean="0">
                <a:solidFill>
                  <a:schemeClr val="bg1"/>
                </a:solidFill>
              </a:rPr>
              <a:t>excellence</a:t>
            </a:r>
            <a:r>
              <a:rPr lang="en-GB" dirty="0" smtClean="0">
                <a:solidFill>
                  <a:schemeClr val="bg1"/>
                </a:solidFill>
              </a:rPr>
              <a:t> in learning, teaching and management, through technology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8703" y="1677824"/>
            <a:ext cx="2500772" cy="1053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4000+ computers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7191" y="4360742"/>
            <a:ext cx="2088232" cy="1053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120 servers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6622" y="4645502"/>
            <a:ext cx="2088232" cy="1053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500+ tablets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04" y="1727938"/>
            <a:ext cx="2088232" cy="1053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20 technology staff</a:t>
            </a:r>
          </a:p>
        </p:txBody>
      </p:sp>
      <p:sp>
        <p:nvSpPr>
          <p:cNvPr id="3" name="Oval 2"/>
          <p:cNvSpPr/>
          <p:nvPr/>
        </p:nvSpPr>
        <p:spPr>
          <a:xfrm>
            <a:off x="1691680" y="1120400"/>
            <a:ext cx="5256584" cy="5188919"/>
          </a:xfrm>
          <a:prstGeom prst="ellipse">
            <a:avLst/>
          </a:prstGeom>
          <a:noFill/>
          <a:ln w="250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5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Creating More and Better Jobs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203337"/>
            <a:ext cx="6462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19" y="1844824"/>
            <a:ext cx="4211960" cy="11826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334004" y="3651284"/>
            <a:ext cx="440549" cy="419528"/>
            <a:chOff x="3579961" y="5589240"/>
            <a:chExt cx="440549" cy="419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811596" y="4237428"/>
            <a:ext cx="440549" cy="419528"/>
            <a:chOff x="3579961" y="5589240"/>
            <a:chExt cx="440549" cy="4195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333546" y="4227348"/>
            <a:ext cx="440549" cy="419528"/>
            <a:chOff x="3579961" y="5589240"/>
            <a:chExt cx="440549" cy="41952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800223" y="4833438"/>
            <a:ext cx="440549" cy="419528"/>
            <a:chOff x="3579961" y="5589240"/>
            <a:chExt cx="440549" cy="41952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326133" y="4823358"/>
            <a:ext cx="440549" cy="419528"/>
            <a:chOff x="3579961" y="5589240"/>
            <a:chExt cx="440549" cy="4195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320027" y="4835537"/>
            <a:ext cx="440549" cy="419528"/>
            <a:chOff x="3579961" y="5589240"/>
            <a:chExt cx="440549" cy="41952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800681" y="3631338"/>
            <a:ext cx="440549" cy="419528"/>
            <a:chOff x="3579961" y="5589240"/>
            <a:chExt cx="440549" cy="41952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309562" y="3641418"/>
            <a:ext cx="440549" cy="419528"/>
            <a:chOff x="3579961" y="5589240"/>
            <a:chExt cx="440549" cy="4195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309562" y="4237428"/>
            <a:ext cx="440549" cy="419528"/>
            <a:chOff x="3579961" y="5589240"/>
            <a:chExt cx="440549" cy="41952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99778" y="5589240"/>
              <a:ext cx="220732" cy="41952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961" y="5589240"/>
              <a:ext cx="219817" cy="41952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51182"/>
            <a:ext cx="1135112" cy="972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490839"/>
            <a:ext cx="1843034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workshops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27030" y="5531482"/>
            <a:ext cx="2429497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Training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97" y="3503785"/>
            <a:ext cx="1132139" cy="116543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87824" y="5531482"/>
            <a:ext cx="2429497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</a:rPr>
              <a:t>Mentoring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136890" y="1041075"/>
            <a:ext cx="6720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C7114F"/>
                </a:solidFill>
              </a:rPr>
              <a:t>Excellent Preparation for the </a:t>
            </a:r>
            <a:r>
              <a:rPr lang="en-GB" sz="2800" b="1" dirty="0" smtClean="0">
                <a:solidFill>
                  <a:srgbClr val="C7114F"/>
                </a:solidFill>
              </a:rPr>
              <a:t>World </a:t>
            </a:r>
            <a:r>
              <a:rPr lang="en-GB" sz="2800" b="1" dirty="0">
                <a:solidFill>
                  <a:srgbClr val="C7114F"/>
                </a:solidFill>
              </a:rPr>
              <a:t>of Work</a:t>
            </a:r>
          </a:p>
        </p:txBody>
      </p:sp>
    </p:spTree>
    <p:extLst>
      <p:ext uri="{BB962C8B-B14F-4D97-AF65-F5344CB8AC3E}">
        <p14:creationId xmlns:p14="http://schemas.microsoft.com/office/powerpoint/2010/main" val="19271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-10368" y="-34395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What Can We Do For You?</a:t>
            </a:r>
            <a:endParaRPr lang="en-GB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564904"/>
            <a:ext cx="5832648" cy="15121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Our Experience</a:t>
            </a:r>
          </a:p>
        </p:txBody>
      </p:sp>
    </p:spTree>
    <p:extLst>
      <p:ext uri="{BB962C8B-B14F-4D97-AF65-F5344CB8AC3E}">
        <p14:creationId xmlns:p14="http://schemas.microsoft.com/office/powerpoint/2010/main" val="25361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8"/>
          <p:cNvSpPr txBox="1"/>
          <p:nvPr/>
        </p:nvSpPr>
        <p:spPr bwMode="auto">
          <a:xfrm>
            <a:off x="4904792" y="4272474"/>
            <a:ext cx="8229600" cy="1163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1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0" y="-44742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705225" cy="1238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48" y="1267619"/>
            <a:ext cx="4181475" cy="109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" y="5183866"/>
            <a:ext cx="3905250" cy="1171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688400"/>
            <a:ext cx="3067050" cy="1495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5676" y="2968269"/>
            <a:ext cx="5832648" cy="15121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</a:rPr>
              <a:t>Global and local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575" y="103566"/>
            <a:ext cx="4627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What Can We Do For You?</a:t>
            </a:r>
            <a:endParaRPr lang="en-GB" sz="32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5437955"/>
            <a:ext cx="7412128" cy="130212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Sinead says:</a:t>
            </a:r>
          </a:p>
          <a:p>
            <a:r>
              <a:rPr lang="en-GB" sz="3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3500" i="1" dirty="0" smtClean="0">
                <a:solidFill>
                  <a:srgbClr val="002060"/>
                </a:solidFill>
              </a:rPr>
              <a:t>“Every </a:t>
            </a:r>
            <a:r>
              <a:rPr lang="en-GB" sz="3500" i="1" dirty="0">
                <a:solidFill>
                  <a:srgbClr val="002060"/>
                </a:solidFill>
              </a:rPr>
              <a:t>module I studied at NWRC I have used in some respect in my career, many on a regular basis. The HND was such a good stepping stone for me.”</a:t>
            </a:r>
            <a:endParaRPr lang="en-GB" sz="8000" b="1" i="1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3651" y="2109744"/>
            <a:ext cx="4661218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BSc Civil Eng, Open University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0020" y="4277261"/>
            <a:ext cx="5303980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Chair – Women in Engineering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3651" y="3270438"/>
            <a:ext cx="3852539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Civil Engineer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3651" y="1461247"/>
            <a:ext cx="5662037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HND Building Studies, NWRC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5" y="3744420"/>
            <a:ext cx="2681348" cy="14537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-5211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-11611"/>
            <a:ext cx="2880320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sz="3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3651" y="3782635"/>
            <a:ext cx="4986821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Varied exciting projects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5536" y="1477825"/>
            <a:ext cx="1728192" cy="2135219"/>
            <a:chOff x="958896" y="951279"/>
            <a:chExt cx="1728192" cy="2135219"/>
          </a:xfrm>
        </p:grpSpPr>
        <p:pic>
          <p:nvPicPr>
            <p:cNvPr id="1026" name="Picture 2" descr="http://www.nwrc.ac.uk/wp-content/uploads/2017/08/Sinead-Deeney_web-300x20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8" t="2970" r="17982" b="5946"/>
            <a:stretch/>
          </p:blipFill>
          <p:spPr bwMode="auto">
            <a:xfrm>
              <a:off x="958896" y="951279"/>
              <a:ext cx="1728192" cy="1735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43608" y="2717166"/>
              <a:ext cx="1601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accent3">
                      <a:lumMod val="50000"/>
                    </a:schemeClr>
                  </a:solidFill>
                </a:rPr>
                <a:t>Sinead Deeney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36512" y="277686"/>
            <a:ext cx="5204331" cy="4105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Aspired, Experienced, Achieved</a:t>
            </a:r>
          </a:p>
        </p:txBody>
      </p:sp>
    </p:spTree>
    <p:extLst>
      <p:ext uri="{BB962C8B-B14F-4D97-AF65-F5344CB8AC3E}">
        <p14:creationId xmlns:p14="http://schemas.microsoft.com/office/powerpoint/2010/main" val="6676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78409" y="1484783"/>
            <a:ext cx="6156176" cy="168145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3100" b="1" dirty="0" smtClean="0">
                <a:solidFill>
                  <a:srgbClr val="FF0000"/>
                </a:solidFill>
              </a:rPr>
              <a:t>NVQ L3 Wood Occupations at NWRC</a:t>
            </a:r>
          </a:p>
          <a:p>
            <a:endParaRPr lang="en-GB" sz="3100" b="1" dirty="0" smtClean="0">
              <a:solidFill>
                <a:srgbClr val="FF0000"/>
              </a:solidFill>
            </a:endParaRPr>
          </a:p>
          <a:p>
            <a:r>
              <a:rPr lang="en-GB" sz="3100" b="1" dirty="0" smtClean="0">
                <a:solidFill>
                  <a:srgbClr val="FF0000"/>
                </a:solidFill>
              </a:rPr>
              <a:t>Employed by J&amp;R Snodgrass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967" y="2065542"/>
            <a:ext cx="1738110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Photo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251" y="4437140"/>
            <a:ext cx="1738110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Image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8409" y="4365104"/>
            <a:ext cx="5971169" cy="19909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n-GB" sz="3600" b="1" dirty="0" smtClean="0">
                <a:solidFill>
                  <a:srgbClr val="FF0000"/>
                </a:solidFill>
              </a:rPr>
              <a:t>Won “UK’s Best Young Carpenter”</a:t>
            </a:r>
          </a:p>
          <a:p>
            <a:pPr>
              <a:lnSpc>
                <a:spcPct val="170000"/>
              </a:lnSpc>
            </a:pPr>
            <a:r>
              <a:rPr lang="en-GB" sz="3600" b="1" dirty="0">
                <a:solidFill>
                  <a:srgbClr val="FF0000"/>
                </a:solidFill>
              </a:rPr>
              <a:t>Representing Team UK, Worldskills</a:t>
            </a:r>
          </a:p>
          <a:p>
            <a:pPr>
              <a:lnSpc>
                <a:spcPct val="170000"/>
              </a:lnSpc>
            </a:pPr>
            <a:endParaRPr lang="en-GB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5" y="4124079"/>
            <a:ext cx="2207771" cy="1346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9" y="1662009"/>
            <a:ext cx="1687745" cy="19371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789" y="7063"/>
            <a:ext cx="2865877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014" y="3572587"/>
            <a:ext cx="15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Cameron Nutt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6512" y="277686"/>
            <a:ext cx="5204331" cy="4105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Aspired, Experienced, Achieved</a:t>
            </a:r>
          </a:p>
        </p:txBody>
      </p:sp>
    </p:spTree>
    <p:extLst>
      <p:ext uri="{BB962C8B-B14F-4D97-AF65-F5344CB8AC3E}">
        <p14:creationId xmlns:p14="http://schemas.microsoft.com/office/powerpoint/2010/main" val="27812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05" y="4405207"/>
            <a:ext cx="294688" cy="29468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233" y="5339564"/>
            <a:ext cx="7412128" cy="131943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r>
              <a:rPr lang="en-GB" sz="3600" dirty="0" smtClean="0">
                <a:solidFill>
                  <a:srgbClr val="002060"/>
                </a:solidFill>
              </a:rPr>
              <a:t>Aaron said that </a:t>
            </a:r>
            <a:r>
              <a:rPr lang="en-GB" sz="3600" dirty="0">
                <a:solidFill>
                  <a:srgbClr val="002060"/>
                </a:solidFill>
              </a:rPr>
              <a:t>his life changed forever when he discovered the Foundation Degree in Hospitality and Tourism Management at NWRC</a:t>
            </a:r>
            <a:r>
              <a:rPr lang="en-GB" sz="3600" dirty="0" smtClean="0">
                <a:solidFill>
                  <a:srgbClr val="002060"/>
                </a:solidFill>
              </a:rPr>
              <a:t>.</a:t>
            </a:r>
          </a:p>
          <a:p>
            <a:endParaRPr lang="en-GB" sz="3600" dirty="0">
              <a:solidFill>
                <a:srgbClr val="002060"/>
              </a:solidFill>
            </a:endParaRPr>
          </a:p>
          <a:p>
            <a:r>
              <a:rPr lang="en-GB" sz="3500" i="1" dirty="0">
                <a:solidFill>
                  <a:srgbClr val="002060"/>
                </a:solidFill>
              </a:rPr>
              <a:t>“You’re never too old to return to </a:t>
            </a:r>
            <a:r>
              <a:rPr lang="en-GB" sz="3500" i="1" dirty="0" smtClean="0">
                <a:solidFill>
                  <a:srgbClr val="002060"/>
                </a:solidFill>
              </a:rPr>
              <a:t>education. </a:t>
            </a:r>
            <a:r>
              <a:rPr lang="en-GB" sz="3500" i="1" dirty="0">
                <a:solidFill>
                  <a:srgbClr val="002060"/>
                </a:solidFill>
              </a:rPr>
              <a:t>You are never finished learning. I always knew that I wanted more and that’s what I got.”</a:t>
            </a:r>
          </a:p>
          <a:p>
            <a:r>
              <a:rPr lang="en-GB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3807" y="4254796"/>
            <a:ext cx="4771591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PT Lecturer at NWRC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808" y="3797569"/>
            <a:ext cx="5179081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Head Chef at </a:t>
            </a:r>
            <a:r>
              <a:rPr lang="en-GB" sz="2400" b="1" i="1" dirty="0">
                <a:solidFill>
                  <a:srgbClr val="FF0000"/>
                </a:solidFill>
              </a:rPr>
              <a:t>The Lazy Gardener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3808" y="1829846"/>
            <a:ext cx="6300191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Foundation Degree Hospitality &amp; Tourism Mgt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967" y="2065542"/>
            <a:ext cx="1738110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Photo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251" y="4437140"/>
            <a:ext cx="1738110" cy="72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Image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6512" y="277686"/>
            <a:ext cx="5204331" cy="4105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Aspired, Experienced, Achieved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2" r="16300"/>
          <a:stretch/>
        </p:blipFill>
        <p:spPr>
          <a:xfrm>
            <a:off x="362595" y="1646020"/>
            <a:ext cx="1822041" cy="171192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0610" y="3398553"/>
            <a:ext cx="175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Aaron Mc Devitt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7" y="2317062"/>
            <a:ext cx="6300191" cy="792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BSc International Hospitality Mgt (Ulster)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80962" y="4043531"/>
            <a:ext cx="1814969" cy="938533"/>
            <a:chOff x="280962" y="4043531"/>
            <a:chExt cx="1814969" cy="938533"/>
          </a:xfrm>
        </p:grpSpPr>
        <p:sp>
          <p:nvSpPr>
            <p:cNvPr id="13" name="TextBox 12"/>
            <p:cNvSpPr txBox="1"/>
            <p:nvPr/>
          </p:nvSpPr>
          <p:spPr>
            <a:xfrm>
              <a:off x="280962" y="4043531"/>
              <a:ext cx="688542" cy="9210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GB" sz="5400" b="1" dirty="0" smtClean="0">
                  <a:solidFill>
                    <a:srgbClr val="C7114F"/>
                  </a:solidFill>
                  <a:latin typeface="Arial Rounded MT Bold" panose="020F0704030504030204" pitchFamily="34" charset="0"/>
                </a:rPr>
                <a:t>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239" y="4060984"/>
              <a:ext cx="643692" cy="9210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GB" sz="5400" b="1" dirty="0" smtClean="0">
                  <a:solidFill>
                    <a:srgbClr val="C7114F"/>
                  </a:solidFill>
                  <a:latin typeface="Arial Rounded MT Bold" panose="020F0704030504030204" pitchFamily="34" charset="0"/>
                </a:rPr>
                <a:t>O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85585" y="4043531"/>
              <a:ext cx="810346" cy="92108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r>
                <a:rPr lang="en-GB" sz="5400" b="1" dirty="0" smtClean="0">
                  <a:solidFill>
                    <a:srgbClr val="C7114F"/>
                  </a:solidFill>
                  <a:latin typeface="Arial Rounded MT Bold" panose="020F0704030504030204" pitchFamily="34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68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8"/>
          <p:cNvSpPr txBox="1"/>
          <p:nvPr/>
        </p:nvSpPr>
        <p:spPr bwMode="auto">
          <a:xfrm>
            <a:off x="4904792" y="4272474"/>
            <a:ext cx="8229600" cy="1163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1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0" y="-44742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36" y="1700808"/>
            <a:ext cx="8864017" cy="3456384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6600" b="1" dirty="0" smtClean="0">
                <a:solidFill>
                  <a:srgbClr val="E6145A"/>
                </a:solidFill>
                <a:hlinkClick r:id="rId3"/>
              </a:rPr>
              <a:t>What to see in Derry</a:t>
            </a:r>
            <a:endParaRPr lang="en-GB" sz="6600" b="1" dirty="0" smtClean="0">
              <a:solidFill>
                <a:srgbClr val="E61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8"/>
          <p:cNvSpPr txBox="1"/>
          <p:nvPr/>
        </p:nvSpPr>
        <p:spPr bwMode="auto">
          <a:xfrm>
            <a:off x="4904792" y="4272474"/>
            <a:ext cx="8229600" cy="1163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1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0" y="-44742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780928"/>
            <a:ext cx="5472608" cy="1224136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8000" b="1" dirty="0" smtClean="0">
                <a:solidFill>
                  <a:srgbClr val="E6145A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931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807" y="-5667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46480" y="690629"/>
            <a:ext cx="228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You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062724"/>
            <a:ext cx="228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GB" b="1" dirty="0" err="1"/>
              <a:t>Loredana</a:t>
            </a:r>
            <a:r>
              <a:rPr lang="en-GB" b="1" dirty="0"/>
              <a:t> </a:t>
            </a:r>
            <a:r>
              <a:rPr lang="en-GB" b="1" dirty="0" err="1" smtClean="0"/>
              <a:t>Matarrese</a:t>
            </a:r>
            <a:endParaRPr lang="en-GB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574593" y="352088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Rossana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Valenzano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5" y="1107987"/>
            <a:ext cx="1408400" cy="940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68" y="1086601"/>
            <a:ext cx="1429713" cy="951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8008" y="2487462"/>
            <a:ext cx="168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GB" b="1" dirty="0"/>
              <a:t>Giovanna </a:t>
            </a:r>
            <a:r>
              <a:rPr lang="en-GB" b="1" dirty="0" err="1"/>
              <a:t>Vurro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90454"/>
              </p:ext>
            </p:extLst>
          </p:nvPr>
        </p:nvGraphicFramePr>
        <p:xfrm>
          <a:off x="6574593" y="3198927"/>
          <a:ext cx="1588057" cy="274320"/>
        </p:xfrm>
        <a:graphic>
          <a:graphicData uri="http://schemas.openxmlformats.org/drawingml/2006/table">
            <a:tbl>
              <a:tblPr/>
              <a:tblGrid>
                <a:gridCol w="1588057">
                  <a:extLst>
                    <a:ext uri="{9D8B030D-6E8A-4147-A177-3AD203B41FA5}">
                      <a16:colId xmlns:a16="http://schemas.microsoft.com/office/drawing/2014/main" val="2325607800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Martina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Meo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17955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25083"/>
              </p:ext>
            </p:extLst>
          </p:nvPr>
        </p:nvGraphicFramePr>
        <p:xfrm>
          <a:off x="6574593" y="2876973"/>
          <a:ext cx="1588057" cy="274320"/>
        </p:xfrm>
        <a:graphic>
          <a:graphicData uri="http://schemas.openxmlformats.org/drawingml/2006/table">
            <a:tbl>
              <a:tblPr/>
              <a:tblGrid>
                <a:gridCol w="1588057">
                  <a:extLst>
                    <a:ext uri="{9D8B030D-6E8A-4147-A177-3AD203B41FA5}">
                      <a16:colId xmlns:a16="http://schemas.microsoft.com/office/drawing/2014/main" val="2325607800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Camilla Gentile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575938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14380"/>
              </p:ext>
            </p:extLst>
          </p:nvPr>
        </p:nvGraphicFramePr>
        <p:xfrm>
          <a:off x="1137980" y="2081536"/>
          <a:ext cx="1709367" cy="701040"/>
        </p:xfrm>
        <a:graphic>
          <a:graphicData uri="http://schemas.openxmlformats.org/drawingml/2006/table">
            <a:tbl>
              <a:tblPr/>
              <a:tblGrid>
                <a:gridCol w="1709367">
                  <a:extLst>
                    <a:ext uri="{9D8B030D-6E8A-4147-A177-3AD203B41FA5}">
                      <a16:colId xmlns:a16="http://schemas.microsoft.com/office/drawing/2014/main" val="2344054443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Clydie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err="1" smtClean="0">
                          <a:solidFill>
                            <a:srgbClr val="000000"/>
                          </a:solidFill>
                          <a:effectLst/>
                        </a:rPr>
                        <a:t>Loza</a:t>
                      </a:r>
                      <a:endParaRPr lang="en-GB" sz="18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dirty="0" smtClean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926215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</a:rPr>
                        <a:t>Daniel 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Lagier</a:t>
                      </a:r>
                      <a:endParaRPr lang="en-GB" sz="4000" b="1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747844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30933"/>
              </p:ext>
            </p:extLst>
          </p:nvPr>
        </p:nvGraphicFramePr>
        <p:xfrm>
          <a:off x="1137980" y="2815314"/>
          <a:ext cx="2425162" cy="1234440"/>
        </p:xfrm>
        <a:graphic>
          <a:graphicData uri="http://schemas.openxmlformats.org/drawingml/2006/table">
            <a:tbl>
              <a:tblPr/>
              <a:tblGrid>
                <a:gridCol w="2425162">
                  <a:extLst>
                    <a:ext uri="{9D8B030D-6E8A-4147-A177-3AD203B41FA5}">
                      <a16:colId xmlns:a16="http://schemas.microsoft.com/office/drawing/2014/main" val="2787570502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Lilian Boniface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001659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Kemuel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Mothomora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033563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Mirna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Dantin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283925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20247"/>
          <a:stretch/>
        </p:blipFill>
        <p:spPr>
          <a:xfrm>
            <a:off x="1137980" y="4020819"/>
            <a:ext cx="1534391" cy="9361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89" y="3954461"/>
            <a:ext cx="1448902" cy="964179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35026"/>
              </p:ext>
            </p:extLst>
          </p:nvPr>
        </p:nvGraphicFramePr>
        <p:xfrm>
          <a:off x="1153645" y="4882985"/>
          <a:ext cx="2770283" cy="822960"/>
        </p:xfrm>
        <a:graphic>
          <a:graphicData uri="http://schemas.openxmlformats.org/drawingml/2006/table">
            <a:tbl>
              <a:tblPr/>
              <a:tblGrid>
                <a:gridCol w="2770283">
                  <a:extLst>
                    <a:ext uri="{9D8B030D-6E8A-4147-A177-3AD203B41FA5}">
                      <a16:colId xmlns:a16="http://schemas.microsoft.com/office/drawing/2014/main" val="1530096814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Małgorzata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Szpakowska</a:t>
                      </a:r>
                      <a:endParaRPr lang="en-GB" sz="4000" b="1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7835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Mariola</a:t>
                      </a: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Plaugo</a:t>
                      </a:r>
                      <a:endParaRPr lang="en-GB" sz="4000" b="1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102157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95028"/>
              </p:ext>
            </p:extLst>
          </p:nvPr>
        </p:nvGraphicFramePr>
        <p:xfrm>
          <a:off x="1153645" y="5609025"/>
          <a:ext cx="2698275" cy="1234440"/>
        </p:xfrm>
        <a:graphic>
          <a:graphicData uri="http://schemas.openxmlformats.org/drawingml/2006/table">
            <a:tbl>
              <a:tblPr/>
              <a:tblGrid>
                <a:gridCol w="2698275">
                  <a:extLst>
                    <a:ext uri="{9D8B030D-6E8A-4147-A177-3AD203B41FA5}">
                      <a16:colId xmlns:a16="http://schemas.microsoft.com/office/drawing/2014/main" val="778245268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Martyna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Musiał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779081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Aleksandra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Szpakowska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2842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Szymon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Kolendo</a:t>
                      </a:r>
                      <a:endParaRPr lang="en-GB" sz="40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50396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7551"/>
              </p:ext>
            </p:extLst>
          </p:nvPr>
        </p:nvGraphicFramePr>
        <p:xfrm>
          <a:off x="6645367" y="4956923"/>
          <a:ext cx="2247113" cy="822960"/>
        </p:xfrm>
        <a:graphic>
          <a:graphicData uri="http://schemas.openxmlformats.org/drawingml/2006/table">
            <a:tbl>
              <a:tblPr/>
              <a:tblGrid>
                <a:gridCol w="2247113">
                  <a:extLst>
                    <a:ext uri="{9D8B030D-6E8A-4147-A177-3AD203B41FA5}">
                      <a16:colId xmlns:a16="http://schemas.microsoft.com/office/drawing/2014/main" val="3288221896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</a:rPr>
                        <a:t>Monika 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Kucerkova</a:t>
                      </a:r>
                      <a:endParaRPr lang="en-GB" sz="4000" b="1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656307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</a:rPr>
                        <a:t>Peter </a:t>
                      </a: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</a:rPr>
                        <a:t>Baranik</a:t>
                      </a:r>
                      <a:endParaRPr lang="en-GB" sz="4000" b="1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98855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85813"/>
              </p:ext>
            </p:extLst>
          </p:nvPr>
        </p:nvGraphicFramePr>
        <p:xfrm>
          <a:off x="6673189" y="5845327"/>
          <a:ext cx="1588057" cy="822960"/>
        </p:xfrm>
        <a:graphic>
          <a:graphicData uri="http://schemas.openxmlformats.org/drawingml/2006/table">
            <a:tbl>
              <a:tblPr/>
              <a:tblGrid>
                <a:gridCol w="1588057">
                  <a:extLst>
                    <a:ext uri="{9D8B030D-6E8A-4147-A177-3AD203B41FA5}">
                      <a16:colId xmlns:a16="http://schemas.microsoft.com/office/drawing/2014/main" val="597114424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Matej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Kopecký</a:t>
                      </a:r>
                      <a:endParaRPr lang="en-GB" sz="18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64828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Róbert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</a:rPr>
                        <a:t>Čapla</a:t>
                      </a:r>
                      <a:endParaRPr lang="en-GB" sz="1800" dirty="0">
                        <a:effectLst/>
                      </a:endParaRPr>
                    </a:p>
                  </a:txBody>
                  <a:tcPr marL="59552" marR="595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836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08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8"/>
          <p:cNvSpPr txBox="1"/>
          <p:nvPr/>
        </p:nvSpPr>
        <p:spPr bwMode="auto">
          <a:xfrm>
            <a:off x="4904792" y="4272474"/>
            <a:ext cx="8229600" cy="1163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1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0" y="-44742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780928"/>
            <a:ext cx="5472608" cy="1224136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GB" sz="8000" b="1" dirty="0" smtClean="0">
                <a:solidFill>
                  <a:srgbClr val="E6145A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457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8"/>
          <p:cNvSpPr txBox="1"/>
          <p:nvPr/>
        </p:nvSpPr>
        <p:spPr bwMode="auto">
          <a:xfrm>
            <a:off x="4904792" y="4272474"/>
            <a:ext cx="8229600" cy="1163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1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0" y="-44742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819472"/>
            <a:ext cx="9019592" cy="8208911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  <a:p>
            <a:pPr algn="ctr"/>
            <a:r>
              <a:rPr lang="en-GB" sz="6000" b="1" dirty="0" smtClean="0">
                <a:solidFill>
                  <a:srgbClr val="E6145A"/>
                </a:solidFill>
              </a:rPr>
              <a:t>Test – </a:t>
            </a:r>
          </a:p>
          <a:p>
            <a:pPr algn="ctr"/>
            <a:r>
              <a:rPr lang="en-GB" sz="6000" b="1" dirty="0" smtClean="0">
                <a:solidFill>
                  <a:srgbClr val="E6145A"/>
                </a:solidFill>
              </a:rPr>
              <a:t>what do you know about us</a:t>
            </a:r>
          </a:p>
          <a:p>
            <a:pPr algn="ctr"/>
            <a:endParaRPr lang="en-GB" sz="6000" b="1" dirty="0">
              <a:solidFill>
                <a:srgbClr val="E6145A"/>
              </a:solidFill>
            </a:endParaRPr>
          </a:p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E6145A"/>
                </a:solidFill>
              </a:rPr>
              <a:t>Go to  </a:t>
            </a:r>
            <a:r>
              <a:rPr lang="en-GB" sz="6600" dirty="0" smtClean="0">
                <a:solidFill>
                  <a:srgbClr val="7030A0"/>
                </a:solidFill>
              </a:rPr>
              <a:t>https</a:t>
            </a:r>
            <a:r>
              <a:rPr lang="en-GB" sz="6600" dirty="0">
                <a:solidFill>
                  <a:srgbClr val="7030A0"/>
                </a:solidFill>
              </a:rPr>
              <a:t>://kahoot.it/</a:t>
            </a:r>
            <a:endParaRPr lang="en-GB" sz="9600" b="1" dirty="0">
              <a:solidFill>
                <a:srgbClr val="7030A0"/>
              </a:solidFill>
            </a:endParaRPr>
          </a:p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8"/>
          <p:cNvSpPr txBox="1"/>
          <p:nvPr/>
        </p:nvSpPr>
        <p:spPr bwMode="auto">
          <a:xfrm>
            <a:off x="4904792" y="4272474"/>
            <a:ext cx="8229600" cy="11636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200"/>
              </a:spcAft>
              <a:defRPr/>
            </a:pPr>
            <a:r>
              <a:rPr lang="en-GB" sz="1100" dirty="0">
                <a:solidFill>
                  <a:srgbClr val="26262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AutoShape 2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AutoShape 4" descr="data:image/png;base64,iVBORw0KGgoAAAANSUhEUgAAAUIAAACGCAMAAACffXO4AAAAmVBMVEX///8Nc2cAdE/f5uBNi23x9PFunocAcWUAb2IAbF8AaFsAbWAAZlj6+/sqfHHS3NoAYVLc5uRil4/29/d4oJmWtrE2gXaApqDn7Ovp7u0eeGy8z8yqw79Eh30+gHaeubRcj4dTjYSJq6VwnJXL19SxxsKQr6kAWkqbtrHM29iovrlEhHqvx8NRiYC4zcqCqqPC0cZhln0je1lSLKHhAAAYIklEQVR4nO2dCZujOM6Aw87mw+YMRzgT7lCp0KR25///uE+SgUCOqqTomZ6ZRc/TnQrGYF7LkmxsZ/WvRWbK6l+//3uRGfI7IPz3f35b5Nvyn38jwt9Wi3xbflsQzpUF4WxZEM6WBeFsWRDOlgXhbFkQzpYF4WxZEM6WBeFsWRDOlgXhE3IsXbe0HqU+h1APDn6bKJqRuCdrfZMcWiThvayfpa0Cayqh/kVB7ohjWcHruV6SjDOmmY9Sn0Jo1gZXZVmSZJlxuaycafK61BQQzb2TdW2LtI+7F84pcZCord9fhbh2OU/OL2Z6UWwmScoshFtPBXyDsMidVrsljsv7O7rep7V32wGWbSyyamxfZHiQZIkZr+V5VWYjdBkClJkM0v3ZTNplrXYADreZiy5NuqsoAqHcCf3Niuceq5cUGwd/Lc+rMhOh4+JjytK+OJtWldoRPikzRgz1qNNRZt9YPGdIK29NaIfQyFshEQHV4pcez2pVVapfyvKyzES4I92Q0o6Oc26JYXmxh5UCB5JGluTo5jYxpjUJpBn3WjKWDeAGKGEQ28IevNaUrTQ9O1+fNkfmIQwTJKaOmqHV4JHooislKs/xA/7nN9pAapb60Jr58UHZ2MULhTm2SqP66pH+bJmHkOzc9PFNZdJoAwP1b3VGBTKuFCigg2Dy6eN+2UYIVzE15ZP4oleF7XlZXb2klcGpbL29e3ol0AnScu/t/as8ZpF5rXt05iI0UC/y6bXJRcjv3Te056oPNgk+lSs7doRj4B+sPabdUa5rhDqXKAOIczAUBi6MMSWhq5pvmrbxhiZ75vC1CeAgyKa3EparcvR7jCsl1fFZgdSkq4QiAels8gmztXThcsjjXwy2lWviIK/1WQiFxm2vDqKq8FR8WeP1OeApEJc9OXGdYxrc28e08vby1whXiFBFhEEXB9B/KrUCsqhDHRV46XOgCGfVITwbqjDdeBmKo6j2uGgxQQ5QlM4m+Zgf9f0wzpP1dREbXbCA5SEN+C7CE79jnMhksVJUbYXtuAHliPGO0URf4wgONXDemWzcbQ/lGmFAWggWVXfxuZhmgCoiw0NXFtZb2yBDoI61UUcITWoznCUqxxLmcEPSIB4Pxelrkp5Bg2yVRHnkhFMeW+ihMPiqEhmciZji2wgxopH3V3bFQfcgJ9Sm9BrOUPHBdA/Lko7O04shDZ+tt3GfICyo6neAi8iUlq6HaDZkz+wMa29TKsChunpYp8aAMMywtNHB0Z2qIfXRB1uCkpIBigRtKK0MDTwgD+Zhnhg9JxW3r0Ef7h/UguG3EdIN8mt7npKyEMKAghl6AvQ8LB+Ff1YypCGHvoYfIlwfSIs8a6Vjd0juNA4rCW2Jg21PFgql11gEMsfYygTCHREUCinQhIK13AjCQp/oCj86slt2aTvY6GUZH0vYh524f0yx7bcR7m8NHN4fy68RwpgPYbOF6mKMHMr5kmaqd6MVRCjnP3ZCSioruCZSQnnfh6JQSxQAnElLqD5DfNosmCAkRGqv6hjP8kPXOCS8VN/XpGaB9Q3tO0AnqPa9KvSM1OgxVe5DX6q6PxAhQeiKjcUZux5qV6IqdUpLry9EYaPMOxEGnK1FqDn09NAeUEsmLRH2A6uku9WAUERQvT9Au0gKTr0rrLwdJ/cgZ3CD0Gak7ohV9npDZfbxAFnCobsaG3PcyScIlV7j6fFWfRkvhtPCtKZ7JPJL7bVDuR5mAIAGXGy9lwcfsBKabmCjpRCdbgaKIRvvU4Sk9Jc+Jhq7DD4PeGekjUpaGl1tIGBoILtLQ0Hp3c2kMiCwmIOwZKMW1Qu5CaEOZOt7YxagPeZDR4ZMl9+neRMqY4SySkLhS1JgDVh0oYMpxErVLmtl9B5V6viMER6xLHbV5xIRPygcF1rgMOxTgU6yk+iUqmlnv8v3Pg/1LyELmeRpMb+NsFZHWtbLmsBmem9oys6Wbelpsh60MUlr7ukzmYHER/nAS4kAkAIloNYPI1IHCRE6eANpJcJVNb1CKMZDhlzkO/AEsCE4Dge6DFjA5TDXQdePplmnzikb8kgCnSULlL24cxBiGxpZBSHYpQOboXeRFhRBiBhVVDudjaU7aVc+WXhk3QGh6KjjLxDKYxH9HnIClVBwZX2F0J+MnAnBEwhXjA0K7BxcGm0gYoX4SHdv8rA7CMs5CB1t0h8WchzUwr22ZdKlQ13eS7sKDcdBDTa0bvTinYIbYywJPQGaXjgftXHQ9gtCLFY0zhSR1pugBnyHjQIwYGeKV7om7isQTvPAYYcasjMp5vf7yCXFmJMnDymeb8FomWizZKYOQk3Jo7DD9O6lXQ1kTeJCl75gwTFkkbR7xcFIc++g8g92dUCIrkG9cfoidGX+qRsFqdFRo4uhsC8lvDdZ0NQaA7NgVgcP+j/SVbRHfQBJRl07IKXGv4h7iV13d9OiaWg4QWgOnUkdnSe/N+aFjj2Kt9g0eyUZEFbq/ZFdHDSW86zrHcZYydjmKQaPh2qbCAXhQ22Qufo+Qsfl1CsazKFpk51qgs6t8JNzEXIvDL1wSH3T3TjNuHS1epkgdOgbmljRISnvDHIFEH3LJRShC7HHCCkgiO6Mee+ALVIQlYLFMNCL4RcLQ5/oprKOWJt5Z77oMeeMWlstKZ3c1JXuWCdbjJ1QP8vqumMjSXn3GsrEtGTSuT72aReZdvAqsp54goNdfrnssuv6we2AOW7/LqYfaxt18DD4kXvfB71bt0NTeeK1TEPX88UVRGWSE5OluM9juURqLdFASji65ZzXT2YjBoNUrmlK14MQIwbU8Z22gpAA74R7ZP4kLaC0iXefIgzFewCiQcGG4R7e36valpTBMMWinzvycBeEAZkYntXx+/vBbzXFF+Cpvwx28kN0ScX4WDd8ScOcMs+OFeZpNKUbkRD3P1bmyVClWX1kwZBP/apqkAEWgd9VwFMK4+JgWjR9a0fjTuoE+dVIzYnooDWDfil5I4jYODqiwZDQI3em+BohuDBVVLZCURSNwaGIcKd7idi9EWNd2nvEJnloFFbUJh1VZTnK5iJcBbXKZXkgKNviamcFoqjrd8dnjm8zrQOmtVeDZAeRNkEoy+oFoeXBd/ECxjky1t8SzlEG2/6hYvA2GrHY4zW6i1qt0ueCkxSpw3QQAV8HwaUrDFG+2SjyKE/UPXPGxUGZSacDDtXOm82wClPPiCTxqlf2Kp0aSGl4nnH91jfIPDh6suF/7/pllEgbhx3Xlyjgu9cNCa5dL4rwlpHRFpfAtGrw0qNuDl20rxc9zqigUhQZZdx7HGuP5/RVFeNNjEvr0c95n8e75NGPXoQtOMrMlQWRozwTIRaj2qV1Ts2LJ371YJLMTxW9qo5peqheu1UQH9L0FJuvvBi1RB5rkkeHJz6dsXJ0nO/z8CXYazO7gm1vORr7ztSF/015cXKcbpXiZYKs3OkH/G/K6/MLzRIt1J2ZC/+r8p0pmmZqGzz7E4zh30O+N8s1rHavTR76J8syUXi2LAhny4JwtiwIZ8uCcLYsCGfLgnC2LAhny4JwtiwIZ8uCcLYsCGfLgnC2LAhny4JwtiwIZ8uCcLYsCGfLgnC2LAhny4JwtvxMhMHjSRP/ZHkKoVWdz7H51SJp3XjDeZPWGU+M48dzWpz4fP6jt5YZ3w5K/3Cfnp8gTyB06jbSNG5ku8+VTE+Ud1yfvPlAnNLjUr8zRfmDN6QYiyUriv/1ad+WrxFauaokRVFKXHbv7fIxiEC4OrX4lj65u52FOK9QJZb/eWpY89v1wD9TvkQY5lws7F+ljGberrt5cfSpr8PAsgJCSwj1IAydVWhpRhxYjmN188300eSyUGJmxLoZsDrkD0I6aQ1XCte4u5U4V3yG8B/+c/BG3Y5UeGsH8636i1j9RRz8c9JadIlVHusXRjjdHld0zuVkR1zRulxRFAtO6Ar9eFerrxDqR5X1M0prFefMHzc5fTtubDB5uaFsNmp+7hFaykarV/abJGubzTlUN2ICWPx20cqTkjklFxOG18dGe9ManJheZWzzZmTxKozexArt6A0OF2/VwXszw8KLNptNQpM1U823SnXDW1EPVt1oG8XApYqmb2w0oxi3gLOWOT7vFlOYrrHZaJqicas/uUY272+uVcobrT0QUWvbwHMY/irdbETNlJt722k9hTBs1Kz/O0hUG+fViymmKU4sr5Oy3ta5iusOCKHznrPjyoy5sauqcOVyMa+8VIpBNRp+WplcLL0+Kk1anQsjwKU+RVwd83S1TjSq8bWHnzV3IzWyrDbzt1tfVXEK/EnO9/u6blWaY23uuepu68zHmcZKUwPQ8ZLTjG+hYsVEtLWhJHVdRrJdOSsz0fK6aBQb7vKu2Y1RHFsu4XlBq0glXDFbWY1C8ygt7/vbnlkKH+Zi4oYCVwidtQ4S2vxjsIUurkXUNYMwmBo9pR5d1oOYLDFXTstpNXFEc8h1B5db0GUd/RqhKjXmGiyGAzdanRVcnX2SZFzQYOU0L7vlTQBpjoO43BBOdfnFfZgRzrFuxQzuo5JbuAYDtxDTW8XFawJiffWuyO0aLEbGcdqyyxtTXFH3ObW5A28eIvoK4YFrFx9y5iyYIuwkVcsBYdkhJC3TRZkOI/chnu/EJVRLWfrRaeeW210YdK2F45UtkIYIu9UuqZpjLSX9CZUk/rSi4dCq4CU9Bk1dtxVhE7FGIR/dJlCaABBy+hIrCa6ivEyerCJsYE72yYzUrxCexgh/cNm6QqhbVVWZPnuAEMoe6biUYghirIYUD5oc6mXJDT8m7xFD69rRtOprhN3U9MCEO1WGQCjM8Qnn7R+VYXlLX7SVN6wICFraNiBIqEG6YlnJGhHW/bIUjL/eFbET0Tsi3LF2eGQnx8X3Fosex2hfIYy5csm848yZIjTLRuJcih4iDBotRmzDIoddt0rVJzSBrShyg8uU9JOicMPeOdcIRUy3TnODc25IhLBbBkoIXWXYy+BD9YoPkCIalsOcJbEKouaI5aAYRyuoStZYUM49nvvhR2DmCF2PMFVGW+qkOBn1qNzdte05hBbngwo7rmpMbWHgcdtcrwP3IUK9AFQHNiwxD0sm4RKGfSSWWuqVL6mqjITDY6NyVusDwuSCEAID9RCu17HQQjbSwjFCJve7PHQI16Uqd7dDR6E3qhwZkYrr37Lh5E8RhugqPf7jIaEvEa4zNRlwRmiUe4QfwAbUgRrR8ZEtFIbF14bVuJUs7UnaaFjSaGa913cKmQWATqwHYxeEYSMWfK1vER6UYTHZVr1eBmMOtzNwdWXN3Nq2yy3tiaCMFtFOEJ6j0aYC2PhNfn8Hy+cQrg7DGl/HVnHDo4PYpcLaA8pULCKCME8gNG8ROrZUNsoQsoJShmKvvVodXMxhWIKuG1rgtOLhaq5cEHpCM2N2gzBQhoVqsXS9jUTNs0Dc7ogrKL3RquBYG/WQJgjB7owWYL/zpmSfdRCf2AKSRwW2garktLTbjKRivbLKCMp/kD0ok+VLLIMoP+k8BCKM2GHlkIaeLjtRoCEftr8IVPAruwM8Ruhyd2WekP8BagkCCYhD9FiOLlq4zjAW12OD8Wo9RQhq4p0wxIE8uVriPnPWoV/aGQ0hWRDJO3Bre/fD9z922LFq1RJvaZ7eMS7sENJnzY00wNEVAoCLID9bZPN1HxkYsgjMScSiE7kw+G54UVNLNgZiEqQYtsQgjMg4BhOEELwFJNCDrCX5smvISWuGqs+UUvdkXELGjDUodGR4BhXWNHgEB/1ygwg10oBYUjG5bXHLzAEhGQAwr1AgD4sTGqpERe088+ES8EB0b69Dlalo/mQMp62G08kcPPoUITyiHOFz0bEdH28y8B2EUHw39wyZtX2wlNr7vAgsG834zrXLI7gsG3peJhwPVgF1NJ20tGtRfFf1LkGhfRh6KbFth/q5Lu3yhO7OTF3brukepp+39m61xUXVYddvNY+27UM0V9ox9JG7HaLOwtFXbr7PS6qnU9nCn2nXTS7sy+hSZdtBwWvsI1eGiu7BOdh48sminZ3ppLDT38qHK7qiOVsJ/3Sg58lljGaVejzbxn2n+36t6OE91w/R9ctDseGLq1qcYChRGDyOP4xu8XbW78cQBo/063LFKlI+HW58ftTaKpj26na/ONKRsr/OzqKZasdWYB6ie/sP3BM9sEybZ5+e88rAf5g2ry7YiVnE2OtK+EdJJTMpiiTG6ieL5LiSpH6xVu4Pfv1kgaW73cPk18n65Nu2Wz/dLPQdWOAv3hosb/Bmy4JwtiwIZ8uCcLYsCGfLL0doxTOW15vxF97yz5B5CM0siprP+o+6rk/+0m/isS1/+Grs+kq9XA66fPs4x3X+7vPZDE/LLISWx5s8/wwhf+ujwu0bDh9nm+vNrbfKUwjPb9pGyNvo/NFw6xcS06j1Sk83NzvTzpVZCA88CT7vzUbD5oApx3FM2zhdqcGTCGPOPrpN/EYDTy8glDL80E/GnX3y58kshD+Ur6r0GqFz8wNZTyNUVv0ufpejzyM892+xHoyQzJAZCGmvvEhKnJV+tg2prUkfd7wKy+Ft0xSh2URi/zKz9CIUhRDqR0/yajG+4hwyybApe5tbZpJ3/iLmk101w7qR2qPjI0JLFea4+9SPeRS1RbBap2UuRTg/An/BQoaiNg4UgLTQOZdgxWlqhN4kgQXlz7+7YccMhFaZM8MtfT0sNanNE4WGP3Za3XB+H6FVGAoO1J2Yus/3jO1tdCeZHeV5pJCtCnLNyHNpcwRVa7xC4vcRrhMFTmM2zlRYWZrYLlx8VoYCl9tLMe601eZ5w3AvQFHUQi/2pI1hpkl57nGZJmEYNcPiXG80+6zMbMgZfrhKGwehVdBL8x33pPrcG8hoePW1o4acIUIrUbYWnK/gPplbLmVVGJ4MDbHbil2FQdzIZ0AoScmu6gb/pghLnsdhcN7L6jVCCxhVUBjI58QmWOrA5fiOpLc54rNUciixWeDLUD2RWA3FcfnNzuXPyU9AGHAxIOhk+IJvx+X0Yq0iti+F7NmA8J3Tr/OEBk4W2XJ6Geq4OO3B5GKHvB2+t21YNGyVCQh5NyfLwdc34jXSObrRwpQn17/Sp1HNitqGTxs3ohclxskggJBlVBzGvxdk/gSEqdL9oEClJDogHP9CUSTTLqpoM+ULQvG6zPE0QijUg9xK3QWJjrK3Vs14tBs39mYoOCvh1L8b2V8jXNvK+E0RhZH0MnGCcKt2bvmsZKEu3poBSu2XISz7+SaWoehDWYWAmgjlCepRQzaUw9pZpwpOXeo9Mn3aqmu+g1g8qlaNMtqFE4MaF6UE/fnotgtdCXcyQhh42tAa9feiNYyoVG8Quv3vfKGG9uicX4qwcxmWt3FEGQe5DmoIof7BZNu3RYufIMwYF/GzwhDhyEdObGHxGKGhDe34IKnlj92uuEVYdhvh0+vuvwLCup87aOEUpCcQWvsk0TbgETDbVAvBsFu9yXuMcMu7hmiPGzLYByfMtWFE2uA7CnJuG3LRv5IztTz8KyCMlW7T1hpd7NcIdV8bDbxPEB7H88ofIzxL4m00dDARoSJT43XVxMH5rP1ZGzGhwlJuEMasm3td4BTDvwBCeFY/wKUQKkbUTyAsuH1Gi2diwDJBGMjRjubH4cvjK4RD78RZhXsV7xiUFNSEDa91sHwKRvlVxOmHI6EXJDH80Z0AIkJTX/3AOZZ6X7w9/6ASMzC5vxbhTky7rjwl36a+xPBXZXebbHSGpA0INfTU7WZHuzyjvdMi/NnmbfebwOLzxGV7m25LA+x9spm6E98VAtQqjeXbbSuXqIV6DWnpR1R6HnSUUpll27TO36FRGEVaeBBeQgfFNJi/BdKieKbB223qRvwIOYwNBVKOsfkFCK1UPKRZIhMxX8RMxx0lv9/hfBW76ALOqYV2volPp1PtYSgYl92E9pI6B1WOIzIcu3iHdPRIl5GaDU5hOnvwNalOb+haQ18D01pbEs5k1asGz4TAz9kmUKgiOGraEccXNhrEf13xTFvBk7DE+kH83qnul5dpSq/IzxpyNatP16SMxWm7FlMpyb30qnrmUazJRsPVWIEc85nfwDTNp0v8ufyCUWun4dsQTFrgKz994OlXyK8Y+D+pPAOb1l527v9by69AqMelBN4kKf4RBH/966e/vywIZ8uCcLYsCGfLgnC2LAhny4JwtiwIZ8uCcLYsCGfLgnC2LAhny4JwtgiE5nqRb4uJCH//7/8t8m357++AcJGZ8v+2BkIr9sViV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0" y="-44742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3" y="55924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819472"/>
            <a:ext cx="9019592" cy="8208911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  <a:p>
            <a:pPr algn="ctr"/>
            <a:r>
              <a:rPr lang="en-GB" sz="6000" b="1" dirty="0" smtClean="0">
                <a:solidFill>
                  <a:srgbClr val="E6145A"/>
                </a:solidFill>
              </a:rPr>
              <a:t>Tell us your story</a:t>
            </a:r>
          </a:p>
          <a:p>
            <a:pPr algn="ctr"/>
            <a:endParaRPr lang="en-GB" sz="6000" b="1" dirty="0">
              <a:solidFill>
                <a:srgbClr val="E6145A"/>
              </a:solidFill>
            </a:endParaRPr>
          </a:p>
          <a:p>
            <a:pPr algn="ctr"/>
            <a:r>
              <a:rPr lang="en-GB" sz="6000" b="1" dirty="0" smtClean="0">
                <a:solidFill>
                  <a:srgbClr val="E6145A"/>
                </a:solidFill>
              </a:rPr>
              <a:t>Using Adobe Spark</a:t>
            </a:r>
            <a:endParaRPr lang="en-GB" sz="6000" b="1" dirty="0">
              <a:solidFill>
                <a:srgbClr val="E6145A"/>
              </a:solidFill>
            </a:endParaRPr>
          </a:p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  <a:hlinkClick r:id="rId3"/>
              </a:rPr>
              <a:t>Spark example</a:t>
            </a:r>
            <a:endParaRPr lang="en-GB" sz="3600" b="1" dirty="0">
              <a:solidFill>
                <a:srgbClr val="7030A0"/>
              </a:solidFill>
            </a:endParaRPr>
          </a:p>
          <a:p>
            <a:pPr algn="ctr"/>
            <a:endParaRPr lang="en-GB" sz="6000" b="1" dirty="0" smtClean="0">
              <a:solidFill>
                <a:srgbClr val="E61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Mirna</a:t>
            </a:r>
            <a:endParaRPr lang="en-GB" dirty="0"/>
          </a:p>
          <a:p>
            <a:r>
              <a:rPr lang="en-GB" dirty="0" err="1"/>
              <a:t>Kemeul</a:t>
            </a:r>
            <a:endParaRPr lang="en-GB" dirty="0"/>
          </a:p>
          <a:p>
            <a:r>
              <a:rPr lang="en-GB" dirty="0"/>
              <a:t>Lilian</a:t>
            </a:r>
          </a:p>
          <a:p>
            <a:r>
              <a:rPr lang="en-GB" dirty="0" err="1"/>
              <a:t>Martyna</a:t>
            </a:r>
            <a:endParaRPr lang="en-GB" dirty="0"/>
          </a:p>
          <a:p>
            <a:r>
              <a:rPr lang="en-GB" dirty="0"/>
              <a:t>Aleksandra</a:t>
            </a:r>
          </a:p>
          <a:p>
            <a:r>
              <a:rPr lang="en-GB" dirty="0" err="1"/>
              <a:t>Szymon</a:t>
            </a:r>
            <a:endParaRPr lang="en-GB" dirty="0"/>
          </a:p>
          <a:p>
            <a:r>
              <a:rPr lang="en-GB" dirty="0"/>
              <a:t>Camilla</a:t>
            </a:r>
          </a:p>
          <a:p>
            <a:r>
              <a:rPr lang="en-GB" dirty="0"/>
              <a:t>Martina</a:t>
            </a:r>
          </a:p>
          <a:p>
            <a:r>
              <a:rPr lang="en-GB" dirty="0"/>
              <a:t>Rosanna</a:t>
            </a:r>
          </a:p>
          <a:p>
            <a:r>
              <a:rPr lang="en-GB" dirty="0" err="1"/>
              <a:t>Matej</a:t>
            </a:r>
            <a:endParaRPr lang="en-GB" dirty="0"/>
          </a:p>
          <a:p>
            <a:r>
              <a:rPr lang="en-GB" dirty="0"/>
              <a:t>Robert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88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112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" y="116183"/>
            <a:ext cx="6538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503" y="3212976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</a:rPr>
              <a:t>Move people around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112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" y="116183"/>
            <a:ext cx="6538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1486" y="778854"/>
            <a:ext cx="91108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Turn to the person on your right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Find out 3 things about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572" y="4679178"/>
            <a:ext cx="9110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Something that annoys them/Pet hate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7760" y="3770945"/>
            <a:ext cx="4716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</a:rPr>
              <a:t>Favourite</a:t>
            </a:r>
            <a:r>
              <a:rPr lang="en-US" sz="3600" b="1" dirty="0" smtClean="0">
                <a:solidFill>
                  <a:srgbClr val="002060"/>
                </a:solidFill>
              </a:rPr>
              <a:t> app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9832" y="28627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err="1" smtClean="0">
                <a:solidFill>
                  <a:srgbClr val="002060"/>
                </a:solidFill>
              </a:rPr>
              <a:t>Favourite</a:t>
            </a:r>
            <a:r>
              <a:rPr lang="en-US" sz="3600" b="1" dirty="0" smtClean="0">
                <a:solidFill>
                  <a:srgbClr val="002060"/>
                </a:solidFill>
              </a:rPr>
              <a:t> hobby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711127"/>
            <a:ext cx="9110888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Google Translate</a:t>
            </a:r>
          </a:p>
        </p:txBody>
      </p:sp>
    </p:spTree>
    <p:extLst>
      <p:ext uri="{BB962C8B-B14F-4D97-AF65-F5344CB8AC3E}">
        <p14:creationId xmlns:p14="http://schemas.microsoft.com/office/powerpoint/2010/main" val="25995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Who will start?</a:t>
            </a:r>
          </a:p>
          <a:p>
            <a:pPr marL="0" indent="0" algn="ctr">
              <a:buNone/>
            </a:pPr>
            <a:endParaRPr lang="en-GB" dirty="0">
              <a:hlinkClick r:id="rId2"/>
            </a:endParaRPr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://wheelofnames.com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2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112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" y="116183"/>
            <a:ext cx="6538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6556" y="2204864"/>
            <a:ext cx="9110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WiFi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endParaRPr lang="en-US" sz="4800" b="1" dirty="0">
              <a:solidFill>
                <a:srgbClr val="002060"/>
              </a:solidFill>
            </a:endParaRPr>
          </a:p>
          <a:p>
            <a:pPr algn="ctr"/>
            <a:endParaRPr lang="en-US" sz="4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Guest usernames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26" y="116183"/>
            <a:ext cx="6538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Professional &amp; Technical Education and Training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267136"/>
            <a:ext cx="5543326" cy="504317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952428">
            <a:off x="2023599" y="2170124"/>
            <a:ext cx="1656184" cy="493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43608" y="1556792"/>
            <a:ext cx="1368152" cy="3616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GB" dirty="0" smtClean="0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815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654"/>
            <a:ext cx="4043050" cy="5301346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6" y="94815"/>
            <a:ext cx="2072159" cy="6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3112" y="0"/>
            <a:ext cx="9144000" cy="917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3" y="42518"/>
            <a:ext cx="2432199" cy="7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64734" y="2691117"/>
            <a:ext cx="3459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2. Derry/Londonderry </a:t>
            </a:r>
            <a:r>
              <a:rPr lang="en-US" sz="1600" dirty="0">
                <a:solidFill>
                  <a:srgbClr val="002060"/>
                </a:solidFill>
              </a:rPr>
              <a:t>– 2 campuses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4734" y="2202072"/>
            <a:ext cx="2460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1. </a:t>
            </a:r>
            <a:r>
              <a:rPr lang="en-US" sz="1600" dirty="0" err="1" smtClean="0">
                <a:solidFill>
                  <a:srgbClr val="002060"/>
                </a:solidFill>
              </a:rPr>
              <a:t>Limavady</a:t>
            </a:r>
            <a:r>
              <a:rPr lang="en-US" sz="1600" dirty="0" smtClean="0">
                <a:solidFill>
                  <a:srgbClr val="002060"/>
                </a:solidFill>
              </a:rPr>
              <a:t> – 2 campuses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6969" y="3180162"/>
            <a:ext cx="1432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3. Strabane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26" y="116183"/>
            <a:ext cx="6538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Where we are</a:t>
            </a:r>
            <a:endParaRPr lang="en-US" sz="2400" b="1" dirty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927621" y="1927807"/>
            <a:ext cx="216024" cy="2160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2267744" y="2315082"/>
            <a:ext cx="216024" cy="2160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2473623" y="2071209"/>
            <a:ext cx="216024" cy="21602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19158" y="1522034"/>
            <a:ext cx="294493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3884" y="2470086"/>
            <a:ext cx="294493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3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6805" y="2131532"/>
            <a:ext cx="294493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1600" dirty="0" smtClean="0">
                <a:solidFill>
                  <a:srgbClr val="002060"/>
                </a:solidFill>
              </a:rPr>
              <a:t>2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7233" y="4581128"/>
            <a:ext cx="3459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hlinkClick r:id="rId5"/>
              </a:rPr>
              <a:t>Derry/Londonderry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45" grpId="0" animBg="1"/>
      <p:bldP spid="47" grpId="0" animBg="1"/>
      <p:bldP spid="20" grpId="0" animBg="1"/>
      <p:bldP spid="3" grpId="0"/>
      <p:bldP spid="23" grpId="0"/>
      <p:bldP spid="2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14211</TotalTime>
  <Words>513</Words>
  <Application>Microsoft Office PowerPoint</Application>
  <PresentationFormat>On-screen Show (4:3)</PresentationFormat>
  <Paragraphs>206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Aharoni</vt:lpstr>
      <vt:lpstr>Arial</vt:lpstr>
      <vt:lpstr>Arial Rounded MT Bold</vt:lpstr>
      <vt:lpstr>Browallia New</vt:lpstr>
      <vt:lpstr>Calibri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 Browne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Administrator</cp:lastModifiedBy>
  <cp:revision>271</cp:revision>
  <cp:lastPrinted>2017-10-26T09:25:31Z</cp:lastPrinted>
  <dcterms:created xsi:type="dcterms:W3CDTF">2014-09-11T16:30:39Z</dcterms:created>
  <dcterms:modified xsi:type="dcterms:W3CDTF">2019-03-11T10:00:17Z</dcterms:modified>
</cp:coreProperties>
</file>